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65" r:id="rId5"/>
    <p:sldId id="257" r:id="rId6"/>
    <p:sldId id="308" r:id="rId7"/>
    <p:sldId id="307" r:id="rId8"/>
    <p:sldId id="267" r:id="rId9"/>
    <p:sldId id="258" r:id="rId10"/>
    <p:sldId id="309" r:id="rId11"/>
    <p:sldId id="266" r:id="rId12"/>
    <p:sldId id="310" r:id="rId13"/>
    <p:sldId id="263" r:id="rId14"/>
    <p:sldId id="283" r:id="rId15"/>
    <p:sldId id="269" r:id="rId16"/>
    <p:sldId id="270" r:id="rId17"/>
    <p:sldId id="282" r:id="rId18"/>
    <p:sldId id="281" r:id="rId19"/>
    <p:sldId id="262" r:id="rId20"/>
    <p:sldId id="273" r:id="rId21"/>
    <p:sldId id="284" r:id="rId22"/>
    <p:sldId id="285" r:id="rId23"/>
    <p:sldId id="286" r:id="rId24"/>
    <p:sldId id="287" r:id="rId25"/>
    <p:sldId id="274" r:id="rId26"/>
    <p:sldId id="264" r:id="rId27"/>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FFFF"/>
    <a:srgbClr val="0D6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43" autoAdjust="0"/>
    <p:restoredTop sz="94660"/>
  </p:normalViewPr>
  <p:slideViewPr>
    <p:cSldViewPr snapToGrid="0" showGuides="1">
      <p:cViewPr varScale="1">
        <p:scale>
          <a:sx n="63" d="100"/>
          <a:sy n="63" d="100"/>
        </p:scale>
        <p:origin x="80" y="8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tags" Target="tags/tag1.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851683-CAC2-450C-A10F-08F869C311A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D82688-F8B4-4AA7-B8B7-3F4F3493312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1D82688-F8B4-4AA7-B8B7-3F4F3493312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image" Target="../media/image1.pn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6" cstate="print"/>
          <a:srcRect l="1775" t="1775" r="1775" b="1775"/>
          <a:stretch>
            <a:fillRect/>
          </a:stretch>
        </p:blipFill>
        <p:spPr>
          <a:xfrm>
            <a:off x="0" y="0"/>
            <a:ext cx="12191999"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5.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5.xml"/><Relationship Id="rId2" Type="http://schemas.openxmlformats.org/officeDocument/2006/relationships/image" Target="../media/image12.jpeg"/><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5.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5.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t="10135" b="10556"/>
          <a:stretch>
            <a:fillRect/>
          </a:stretch>
        </p:blipFill>
        <p:spPr>
          <a:xfrm>
            <a:off x="-1" y="0"/>
            <a:ext cx="12192002" cy="6858000"/>
          </a:xfrm>
          <a:prstGeom prst="rect">
            <a:avLst/>
          </a:prstGeom>
        </p:spPr>
      </p:pic>
      <p:sp>
        <p:nvSpPr>
          <p:cNvPr id="4" name="文本框 3"/>
          <p:cNvSpPr txBox="1"/>
          <p:nvPr/>
        </p:nvSpPr>
        <p:spPr>
          <a:xfrm>
            <a:off x="4462381" y="3115101"/>
            <a:ext cx="3267241" cy="830997"/>
          </a:xfrm>
          <a:prstGeom prst="rect">
            <a:avLst/>
          </a:prstGeom>
          <a:noFill/>
        </p:spPr>
        <p:txBody>
          <a:bodyPr wrap="none" rtlCol="0">
            <a:spAutoFit/>
            <a:scene3d>
              <a:camera prst="orthographicFront"/>
              <a:lightRig rig="threePt" dir="t"/>
            </a:scene3d>
          </a:bodyPr>
          <a:lstStyle/>
          <a:p>
            <a:pPr algn="ctr"/>
            <a:r>
              <a:rPr lang="en-US" altLang="zh-CN" sz="4800" dirty="0" smtClean="0">
                <a:gradFill flip="none" rotWithShape="1">
                  <a:gsLst>
                    <a:gs pos="0">
                      <a:srgbClr val="62FFFF"/>
                    </a:gs>
                    <a:gs pos="100000">
                      <a:srgbClr val="0D69FF"/>
                    </a:gs>
                  </a:gsLst>
                  <a:lin ang="2700000" scaled="1"/>
                  <a:tileRect/>
                </a:gradFill>
                <a:latin typeface="汉仪菱心体简" panose="02010609000101010101" pitchFamily="49" charset="-122"/>
                <a:ea typeface="汉仪菱心体简" panose="02010609000101010101" pitchFamily="49" charset="-122"/>
              </a:rPr>
              <a:t>JAVA-</a:t>
            </a:r>
            <a:r>
              <a:rPr lang="zh-CN" altLang="en-US" sz="4800" dirty="0" smtClean="0">
                <a:gradFill flip="none" rotWithShape="1">
                  <a:gsLst>
                    <a:gs pos="0">
                      <a:srgbClr val="62FFFF"/>
                    </a:gs>
                    <a:gs pos="100000">
                      <a:srgbClr val="0D69FF"/>
                    </a:gs>
                  </a:gsLst>
                  <a:lin ang="2700000" scaled="1"/>
                  <a:tileRect/>
                </a:gradFill>
                <a:latin typeface="汉仪菱心体简" panose="02010609000101010101" pitchFamily="49" charset="-122"/>
                <a:ea typeface="汉仪菱心体简" panose="02010609000101010101" pitchFamily="49" charset="-122"/>
              </a:rPr>
              <a:t>并发</a:t>
            </a:r>
            <a:endParaRPr lang="zh-CN" altLang="en-US" sz="4800" dirty="0">
              <a:gradFill flip="none" rotWithShape="1">
                <a:gsLst>
                  <a:gs pos="0">
                    <a:srgbClr val="62FFFF"/>
                  </a:gs>
                  <a:gs pos="100000">
                    <a:srgbClr val="0D69FF"/>
                  </a:gs>
                </a:gsLst>
                <a:lin ang="2700000" scaled="1"/>
                <a:tileRect/>
              </a:gradFill>
              <a:latin typeface="汉仪菱心体简" panose="02010609000101010101" pitchFamily="49" charset="-122"/>
              <a:ea typeface="汉仪菱心体简" panose="02010609000101010101" pitchFamily="49" charset="-122"/>
            </a:endParaRPr>
          </a:p>
        </p:txBody>
      </p:sp>
      <p:sp>
        <p:nvSpPr>
          <p:cNvPr id="5" name="文本框 4"/>
          <p:cNvSpPr txBox="1"/>
          <p:nvPr/>
        </p:nvSpPr>
        <p:spPr>
          <a:xfrm>
            <a:off x="5109997" y="1765061"/>
            <a:ext cx="1972015" cy="1569660"/>
          </a:xfrm>
          <a:prstGeom prst="rect">
            <a:avLst/>
          </a:prstGeom>
          <a:noFill/>
        </p:spPr>
        <p:txBody>
          <a:bodyPr wrap="none" rtlCol="0">
            <a:spAutoFit/>
            <a:scene3d>
              <a:camera prst="orthographicFront"/>
              <a:lightRig rig="threePt" dir="t"/>
            </a:scene3d>
          </a:bodyPr>
          <a:lstStyle/>
          <a:p>
            <a:pPr algn="ctr"/>
            <a:r>
              <a:rPr lang="en-US" altLang="zh-CN" sz="9600" dirty="0" smtClean="0">
                <a:gradFill flip="none" rotWithShape="1">
                  <a:gsLst>
                    <a:gs pos="0">
                      <a:srgbClr val="62FFFF"/>
                    </a:gs>
                    <a:gs pos="100000">
                      <a:srgbClr val="0D69FF"/>
                    </a:gs>
                  </a:gsLst>
                  <a:lin ang="2700000" scaled="1"/>
                  <a:tileRect/>
                </a:gradFill>
                <a:latin typeface="Agency FB" panose="020B0503020202020204" pitchFamily="34" charset="0"/>
              </a:rPr>
              <a:t>2019</a:t>
            </a:r>
            <a:endParaRPr lang="zh-CN" altLang="en-US" sz="9600" dirty="0">
              <a:gradFill flip="none" rotWithShape="1">
                <a:gsLst>
                  <a:gs pos="0">
                    <a:srgbClr val="62FFFF"/>
                  </a:gs>
                  <a:gs pos="100000">
                    <a:srgbClr val="0D69FF"/>
                  </a:gs>
                </a:gsLst>
                <a:lin ang="2700000" scaled="1"/>
                <a:tileRect/>
              </a:gradFill>
              <a:latin typeface="Agency FB" panose="020B0503020202020204" pitchFamily="34" charset="0"/>
            </a:endParaRPr>
          </a:p>
        </p:txBody>
      </p:sp>
      <p:cxnSp>
        <p:nvCxnSpPr>
          <p:cNvPr id="7" name="直接连接符 6"/>
          <p:cNvCxnSpPr/>
          <p:nvPr/>
        </p:nvCxnSpPr>
        <p:spPr>
          <a:xfrm>
            <a:off x="5615422" y="4127500"/>
            <a:ext cx="961157" cy="0"/>
          </a:xfrm>
          <a:prstGeom prst="line">
            <a:avLst/>
          </a:prstGeom>
          <a:ln w="38100">
            <a:solidFill>
              <a:srgbClr val="0D69FF"/>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5205376" y="4283503"/>
            <a:ext cx="1781258" cy="369332"/>
          </a:xfrm>
          <a:prstGeom prst="rect">
            <a:avLst/>
          </a:prstGeom>
          <a:noFill/>
        </p:spPr>
        <p:txBody>
          <a:bodyPr wrap="none" rtlCol="0">
            <a:spAutoFit/>
            <a:scene3d>
              <a:camera prst="orthographicFront"/>
              <a:lightRig rig="threePt" dir="t"/>
            </a:scene3d>
          </a:bodyPr>
          <a:lstStyle/>
          <a:p>
            <a:pPr algn="ctr"/>
            <a:r>
              <a:rPr lang="en-US" altLang="zh-CN" dirty="0" smtClean="0">
                <a:gradFill>
                  <a:gsLst>
                    <a:gs pos="0">
                      <a:srgbClr val="62FFFF"/>
                    </a:gs>
                    <a:gs pos="100000">
                      <a:srgbClr val="0D69FF"/>
                    </a:gs>
                  </a:gsLst>
                  <a:lin ang="2700000" scaled="1"/>
                </a:gradFill>
                <a:latin typeface="Agency FB" panose="020B0503020202020204" pitchFamily="34" charset="0"/>
              </a:rPr>
              <a:t>Java.util.concurrent.*</a:t>
            </a:r>
            <a:endParaRPr lang="en-US" altLang="zh-CN" dirty="0">
              <a:gradFill>
                <a:gsLst>
                  <a:gs pos="0">
                    <a:srgbClr val="62FFFF"/>
                  </a:gs>
                  <a:gs pos="100000">
                    <a:srgbClr val="0D69FF"/>
                  </a:gs>
                </a:gsLst>
                <a:lin ang="2700000" scaled="1"/>
              </a:gra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53" presetClass="entr" presetSubtype="52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anim calcmode="lin" valueType="num">
                                      <p:cBhvr>
                                        <p:cTn id="14" dur="500" fill="hold"/>
                                        <p:tgtEl>
                                          <p:spTgt spid="5"/>
                                        </p:tgtEl>
                                        <p:attrNameLst>
                                          <p:attrName>ppt_x</p:attrName>
                                        </p:attrNameLst>
                                      </p:cBhvr>
                                      <p:tavLst>
                                        <p:tav tm="0">
                                          <p:val>
                                            <p:fltVal val="0.5"/>
                                          </p:val>
                                        </p:tav>
                                        <p:tav tm="100000">
                                          <p:val>
                                            <p:strVal val="#ppt_x"/>
                                          </p:val>
                                        </p:tav>
                                      </p:tavLst>
                                    </p:anim>
                                    <p:anim calcmode="lin" valueType="num">
                                      <p:cBhvr>
                                        <p:cTn id="15" dur="500" fill="hold"/>
                                        <p:tgtEl>
                                          <p:spTgt spid="5"/>
                                        </p:tgtEl>
                                        <p:attrNameLst>
                                          <p:attrName>ppt_y</p:attrName>
                                        </p:attrNameLst>
                                      </p:cBhvr>
                                      <p:tavLst>
                                        <p:tav tm="0">
                                          <p:val>
                                            <p:fltVal val="0.5"/>
                                          </p:val>
                                        </p:tav>
                                        <p:tav tm="100000">
                                          <p:val>
                                            <p:strVal val="#ppt_y"/>
                                          </p:val>
                                        </p:tav>
                                      </p:tavLst>
                                    </p:anim>
                                  </p:childTnLst>
                                </p:cTn>
                              </p:par>
                            </p:childTnLst>
                          </p:cTn>
                        </p:par>
                        <p:par>
                          <p:cTn id="16" fill="hold">
                            <p:stCondLst>
                              <p:cond delay="1000"/>
                            </p:stCondLst>
                            <p:childTnLst>
                              <p:par>
                                <p:cTn id="17" presetID="53" presetClass="entr" presetSubtype="528"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anim calcmode="lin" valueType="num">
                                      <p:cBhvr>
                                        <p:cTn id="22" dur="500" fill="hold"/>
                                        <p:tgtEl>
                                          <p:spTgt spid="4"/>
                                        </p:tgtEl>
                                        <p:attrNameLst>
                                          <p:attrName>ppt_x</p:attrName>
                                        </p:attrNameLst>
                                      </p:cBhvr>
                                      <p:tavLst>
                                        <p:tav tm="0">
                                          <p:val>
                                            <p:fltVal val="0.5"/>
                                          </p:val>
                                        </p:tav>
                                        <p:tav tm="100000">
                                          <p:val>
                                            <p:strVal val="#ppt_x"/>
                                          </p:val>
                                        </p:tav>
                                      </p:tavLst>
                                    </p:anim>
                                    <p:anim calcmode="lin" valueType="num">
                                      <p:cBhvr>
                                        <p:cTn id="23" dur="500" fill="hold"/>
                                        <p:tgtEl>
                                          <p:spTgt spid="4"/>
                                        </p:tgtEl>
                                        <p:attrNameLst>
                                          <p:attrName>ppt_y</p:attrName>
                                        </p:attrNameLst>
                                      </p:cBhvr>
                                      <p:tavLst>
                                        <p:tav tm="0">
                                          <p:val>
                                            <p:fltVal val="0.5"/>
                                          </p:val>
                                        </p:tav>
                                        <p:tav tm="100000">
                                          <p:val>
                                            <p:strVal val="#ppt_y"/>
                                          </p:val>
                                        </p:tav>
                                      </p:tavLst>
                                    </p:anim>
                                  </p:childTnLst>
                                </p:cTn>
                              </p:par>
                            </p:childTnLst>
                          </p:cTn>
                        </p:par>
                        <p:par>
                          <p:cTn id="24" fill="hold">
                            <p:stCondLst>
                              <p:cond delay="1500"/>
                            </p:stCondLst>
                            <p:childTnLst>
                              <p:par>
                                <p:cTn id="25" presetID="16" presetClass="entr" presetSubtype="21"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barn(inVertical)">
                                      <p:cBhvr>
                                        <p:cTn id="27" dur="500"/>
                                        <p:tgtEl>
                                          <p:spTgt spid="7"/>
                                        </p:tgtEl>
                                      </p:cBhvr>
                                    </p:animEffect>
                                  </p:childTnLst>
                                </p:cTn>
                              </p:par>
                            </p:childTnLst>
                          </p:cTn>
                        </p:par>
                        <p:par>
                          <p:cTn id="28" fill="hold">
                            <p:stCondLst>
                              <p:cond delay="2000"/>
                            </p:stCondLst>
                            <p:childTnLst>
                              <p:par>
                                <p:cTn id="29" presetID="42"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1000"/>
                                        <p:tgtEl>
                                          <p:spTgt spid="9"/>
                                        </p:tgtEl>
                                      </p:cBhvr>
                                    </p:animEffect>
                                    <p:anim calcmode="lin" valueType="num">
                                      <p:cBhvr>
                                        <p:cTn id="32" dur="1000" fill="hold"/>
                                        <p:tgtEl>
                                          <p:spTgt spid="9"/>
                                        </p:tgtEl>
                                        <p:attrNameLst>
                                          <p:attrName>ppt_x</p:attrName>
                                        </p:attrNameLst>
                                      </p:cBhvr>
                                      <p:tavLst>
                                        <p:tav tm="0">
                                          <p:val>
                                            <p:strVal val="#ppt_x"/>
                                          </p:val>
                                        </p:tav>
                                        <p:tav tm="100000">
                                          <p:val>
                                            <p:strVal val="#ppt_x"/>
                                          </p:val>
                                        </p:tav>
                                      </p:tavLst>
                                    </p:anim>
                                    <p:anim calcmode="lin" valueType="num">
                                      <p:cBhvr>
                                        <p:cTn id="3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t="1341" b="1341"/>
          <a:stretch>
            <a:fillRect/>
          </a:stretch>
        </p:blipFill>
        <p:spPr>
          <a:xfrm>
            <a:off x="-1" y="0"/>
            <a:ext cx="12192002" cy="6858000"/>
          </a:xfrm>
          <a:prstGeom prst="rect">
            <a:avLst/>
          </a:prstGeom>
        </p:spPr>
      </p:pic>
      <p:pic>
        <p:nvPicPr>
          <p:cNvPr id="4" name="图片 3"/>
          <p:cNvPicPr>
            <a:picLocks noChangeAspect="1"/>
          </p:cNvPicPr>
          <p:nvPr/>
        </p:nvPicPr>
        <p:blipFill>
          <a:blip r:embed="rId2"/>
          <a:stretch>
            <a:fillRect/>
          </a:stretch>
        </p:blipFill>
        <p:spPr>
          <a:xfrm>
            <a:off x="0" y="0"/>
            <a:ext cx="6436995" cy="6858000"/>
          </a:xfrm>
          <a:prstGeom prst="rect">
            <a:avLst/>
          </a:prstGeom>
        </p:spPr>
      </p:pic>
      <p:pic>
        <p:nvPicPr>
          <p:cNvPr id="6" name="图片 5"/>
          <p:cNvPicPr>
            <a:picLocks noChangeAspect="1"/>
          </p:cNvPicPr>
          <p:nvPr/>
        </p:nvPicPr>
        <p:blipFill>
          <a:blip r:embed="rId3"/>
          <a:stretch>
            <a:fillRect/>
          </a:stretch>
        </p:blipFill>
        <p:spPr>
          <a:xfrm>
            <a:off x="6436995" y="0"/>
            <a:ext cx="5755640" cy="6857365"/>
          </a:xfrm>
          <a:prstGeom prst="rect">
            <a:avLst/>
          </a:prstGeom>
        </p:spPr>
      </p:pic>
    </p:spTree>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t="1341" b="1341"/>
          <a:stretch>
            <a:fillRect/>
          </a:stretch>
        </p:blipFill>
        <p:spPr>
          <a:xfrm>
            <a:off x="-1" y="0"/>
            <a:ext cx="12192002" cy="6858000"/>
          </a:xfrm>
          <a:prstGeom prst="rect">
            <a:avLst/>
          </a:prstGeom>
        </p:spPr>
      </p:pic>
      <p:sp>
        <p:nvSpPr>
          <p:cNvPr id="4" name="文本框 3"/>
          <p:cNvSpPr txBox="1"/>
          <p:nvPr/>
        </p:nvSpPr>
        <p:spPr>
          <a:xfrm>
            <a:off x="5142053" y="3013501"/>
            <a:ext cx="1907895" cy="830997"/>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0" normalizeH="0" baseline="0" noProof="0" dirty="0">
                <a:ln>
                  <a:noFill/>
                </a:ln>
                <a:gradFill flip="none" rotWithShape="1">
                  <a:gsLst>
                    <a:gs pos="0">
                      <a:srgbClr val="62FFFF"/>
                    </a:gs>
                    <a:gs pos="100000">
                      <a:srgbClr val="0D69FF"/>
                    </a:gs>
                  </a:gsLst>
                  <a:lin ang="2700000" scaled="1"/>
                  <a:tileRect/>
                </a:gradFill>
                <a:effectLst/>
                <a:uLnTx/>
                <a:uFillTx/>
                <a:latin typeface="Agency FB" panose="020B0503020202020204" pitchFamily="34" charset="0"/>
                <a:ea typeface="微软雅黑" panose="020B0503020204020204" charset="-122"/>
                <a:cs typeface="+mn-cs"/>
              </a:rPr>
              <a:t>PART  02</a:t>
            </a:r>
            <a:endParaRPr kumimoji="0" lang="zh-CN" altLang="en-US" sz="4800" b="0" i="0" u="none" strike="noStrike" kern="1200" cap="none" spc="0" normalizeH="0" baseline="0" noProof="0" dirty="0">
              <a:ln>
                <a:noFill/>
              </a:ln>
              <a:gradFill flip="none" rotWithShape="1">
                <a:gsLst>
                  <a:gs pos="0">
                    <a:srgbClr val="62FFFF"/>
                  </a:gs>
                  <a:gs pos="100000">
                    <a:srgbClr val="0D69FF"/>
                  </a:gs>
                </a:gsLst>
                <a:lin ang="2700000" scaled="1"/>
                <a:tileRect/>
              </a:gradFill>
              <a:effectLst/>
              <a:uLnTx/>
              <a:uFillTx/>
              <a:latin typeface="Agency FB" panose="020B0503020202020204" pitchFamily="34" charset="0"/>
              <a:ea typeface="微软雅黑" panose="020B0503020204020204" charset="-122"/>
              <a:cs typeface="+mn-cs"/>
            </a:endParaRPr>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4718607" y="2205348"/>
            <a:ext cx="3021486" cy="2147326"/>
            <a:chOff x="5062476" y="2508001"/>
            <a:chExt cx="2169762" cy="1542019"/>
          </a:xfrm>
        </p:grpSpPr>
        <p:grpSp>
          <p:nvGrpSpPr>
            <p:cNvPr id="2" name="组合 1"/>
            <p:cNvGrpSpPr/>
            <p:nvPr/>
          </p:nvGrpSpPr>
          <p:grpSpPr>
            <a:xfrm>
              <a:off x="5422305" y="2508001"/>
              <a:ext cx="1347389" cy="864064"/>
              <a:chOff x="10220755" y="4717801"/>
              <a:chExt cx="1347389" cy="864064"/>
            </a:xfrm>
          </p:grpSpPr>
          <p:grpSp>
            <p:nvGrpSpPr>
              <p:cNvPr id="3" name="组合 2"/>
              <p:cNvGrpSpPr/>
              <p:nvPr/>
            </p:nvGrpSpPr>
            <p:grpSpPr>
              <a:xfrm>
                <a:off x="10422603" y="4717801"/>
                <a:ext cx="864064" cy="864064"/>
                <a:chOff x="9829167" y="1598286"/>
                <a:chExt cx="864064" cy="864064"/>
              </a:xfrm>
            </p:grpSpPr>
            <p:sp>
              <p:nvSpPr>
                <p:cNvPr id="5" name="椭圆 4"/>
                <p:cNvSpPr/>
                <p:nvPr/>
              </p:nvSpPr>
              <p:spPr>
                <a:xfrm>
                  <a:off x="9829167" y="1598286"/>
                  <a:ext cx="864064" cy="864064"/>
                </a:xfrm>
                <a:prstGeom prst="ellipse">
                  <a:avLst/>
                </a:prstGeom>
                <a:solidFill>
                  <a:srgbClr val="62FFFF"/>
                </a:solidFill>
                <a:ln w="12700">
                  <a:no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 name="椭圆 5"/>
                <p:cNvSpPr/>
                <p:nvPr/>
              </p:nvSpPr>
              <p:spPr>
                <a:xfrm>
                  <a:off x="10053701" y="1764892"/>
                  <a:ext cx="205204" cy="205204"/>
                </a:xfrm>
                <a:prstGeom prst="ellipse">
                  <a:avLst/>
                </a:prstGeom>
                <a:solidFill>
                  <a:srgbClr val="0D69FF"/>
                </a:solidFill>
                <a:ln w="381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0095672" y="2065405"/>
                  <a:ext cx="132495" cy="132495"/>
                </a:xfrm>
                <a:prstGeom prst="ellipse">
                  <a:avLst/>
                </a:prstGeom>
                <a:solidFill>
                  <a:srgbClr val="0D69FF"/>
                </a:solidFill>
                <a:ln w="381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0352371" y="1901113"/>
                  <a:ext cx="241092" cy="241092"/>
                </a:xfrm>
                <a:prstGeom prst="ellipse">
                  <a:avLst/>
                </a:prstGeom>
                <a:solidFill>
                  <a:srgbClr val="0D69FF"/>
                </a:solidFill>
                <a:ln w="381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椭圆 67"/>
              <p:cNvSpPr/>
              <p:nvPr/>
            </p:nvSpPr>
            <p:spPr>
              <a:xfrm rot="19876301">
                <a:off x="10220755" y="5073094"/>
                <a:ext cx="1347389" cy="298089"/>
              </a:xfrm>
              <a:custGeom>
                <a:avLst/>
                <a:gdLst>
                  <a:gd name="connsiteX0" fmla="*/ 0 w 1803508"/>
                  <a:gd name="connsiteY0" fmla="*/ 249908 h 499816"/>
                  <a:gd name="connsiteX1" fmla="*/ 901754 w 1803508"/>
                  <a:gd name="connsiteY1" fmla="*/ 0 h 499816"/>
                  <a:gd name="connsiteX2" fmla="*/ 1803508 w 1803508"/>
                  <a:gd name="connsiteY2" fmla="*/ 249908 h 499816"/>
                  <a:gd name="connsiteX3" fmla="*/ 901754 w 1803508"/>
                  <a:gd name="connsiteY3" fmla="*/ 499816 h 499816"/>
                  <a:gd name="connsiteX4" fmla="*/ 0 w 1803508"/>
                  <a:gd name="connsiteY4" fmla="*/ 249908 h 499816"/>
                  <a:gd name="connsiteX0-1" fmla="*/ 0 w 1817044"/>
                  <a:gd name="connsiteY0-2" fmla="*/ 266561 h 516469"/>
                  <a:gd name="connsiteX1-3" fmla="*/ 901754 w 1817044"/>
                  <a:gd name="connsiteY1-4" fmla="*/ 16653 h 516469"/>
                  <a:gd name="connsiteX2-5" fmla="*/ 1427770 w 1817044"/>
                  <a:gd name="connsiteY2-6" fmla="*/ 50038 h 516469"/>
                  <a:gd name="connsiteX3-7" fmla="*/ 1803508 w 1817044"/>
                  <a:gd name="connsiteY3-8" fmla="*/ 266561 h 516469"/>
                  <a:gd name="connsiteX4-9" fmla="*/ 901754 w 1817044"/>
                  <a:gd name="connsiteY4-10" fmla="*/ 516469 h 516469"/>
                  <a:gd name="connsiteX5" fmla="*/ 0 w 1817044"/>
                  <a:gd name="connsiteY5" fmla="*/ 266561 h 516469"/>
                  <a:gd name="connsiteX0-11" fmla="*/ 7019 w 1824063"/>
                  <a:gd name="connsiteY0-12" fmla="*/ 252895 h 502803"/>
                  <a:gd name="connsiteX1-13" fmla="*/ 511437 w 1824063"/>
                  <a:gd name="connsiteY1-14" fmla="*/ 29912 h 502803"/>
                  <a:gd name="connsiteX2-15" fmla="*/ 908773 w 1824063"/>
                  <a:gd name="connsiteY2-16" fmla="*/ 2987 h 502803"/>
                  <a:gd name="connsiteX3-17" fmla="*/ 1434789 w 1824063"/>
                  <a:gd name="connsiteY3-18" fmla="*/ 36372 h 502803"/>
                  <a:gd name="connsiteX4-19" fmla="*/ 1810527 w 1824063"/>
                  <a:gd name="connsiteY4-20" fmla="*/ 252895 h 502803"/>
                  <a:gd name="connsiteX5-21" fmla="*/ 908773 w 1824063"/>
                  <a:gd name="connsiteY5-22" fmla="*/ 502803 h 502803"/>
                  <a:gd name="connsiteX6" fmla="*/ 7019 w 1824063"/>
                  <a:gd name="connsiteY6" fmla="*/ 252895 h 502803"/>
                  <a:gd name="connsiteX0-23" fmla="*/ 511404 w 1824030"/>
                  <a:gd name="connsiteY0-24" fmla="*/ 29912 h 502803"/>
                  <a:gd name="connsiteX1-25" fmla="*/ 908740 w 1824030"/>
                  <a:gd name="connsiteY1-26" fmla="*/ 2987 h 502803"/>
                  <a:gd name="connsiteX2-27" fmla="*/ 1434756 w 1824030"/>
                  <a:gd name="connsiteY2-28" fmla="*/ 36372 h 502803"/>
                  <a:gd name="connsiteX3-29" fmla="*/ 1810494 w 1824030"/>
                  <a:gd name="connsiteY3-30" fmla="*/ 252895 h 502803"/>
                  <a:gd name="connsiteX4-31" fmla="*/ 908740 w 1824030"/>
                  <a:gd name="connsiteY4-32" fmla="*/ 502803 h 502803"/>
                  <a:gd name="connsiteX5-33" fmla="*/ 6986 w 1824030"/>
                  <a:gd name="connsiteY5-34" fmla="*/ 252895 h 502803"/>
                  <a:gd name="connsiteX6-35" fmla="*/ 602844 w 1824030"/>
                  <a:gd name="connsiteY6-36" fmla="*/ 121352 h 502803"/>
                  <a:gd name="connsiteX0-37" fmla="*/ 908740 w 1824030"/>
                  <a:gd name="connsiteY0-38" fmla="*/ 199 h 500015"/>
                  <a:gd name="connsiteX1-39" fmla="*/ 1434756 w 1824030"/>
                  <a:gd name="connsiteY1-40" fmla="*/ 33584 h 500015"/>
                  <a:gd name="connsiteX2-41" fmla="*/ 1810494 w 1824030"/>
                  <a:gd name="connsiteY2-42" fmla="*/ 250107 h 500015"/>
                  <a:gd name="connsiteX3-43" fmla="*/ 908740 w 1824030"/>
                  <a:gd name="connsiteY3-44" fmla="*/ 500015 h 500015"/>
                  <a:gd name="connsiteX4-45" fmla="*/ 6986 w 1824030"/>
                  <a:gd name="connsiteY4-46" fmla="*/ 250107 h 500015"/>
                  <a:gd name="connsiteX5-47" fmla="*/ 602844 w 1824030"/>
                  <a:gd name="connsiteY5-48" fmla="*/ 118564 h 500015"/>
                  <a:gd name="connsiteX0-49" fmla="*/ 1434756 w 1824030"/>
                  <a:gd name="connsiteY0-50" fmla="*/ 0 h 466431"/>
                  <a:gd name="connsiteX1-51" fmla="*/ 1810494 w 1824030"/>
                  <a:gd name="connsiteY1-52" fmla="*/ 216523 h 466431"/>
                  <a:gd name="connsiteX2-53" fmla="*/ 908740 w 1824030"/>
                  <a:gd name="connsiteY2-54" fmla="*/ 466431 h 466431"/>
                  <a:gd name="connsiteX3-55" fmla="*/ 6986 w 1824030"/>
                  <a:gd name="connsiteY3-56" fmla="*/ 216523 h 466431"/>
                  <a:gd name="connsiteX4-57" fmla="*/ 602844 w 1824030"/>
                  <a:gd name="connsiteY4-58" fmla="*/ 84980 h 466431"/>
                  <a:gd name="connsiteX0-59" fmla="*/ 1432700 w 1821974"/>
                  <a:gd name="connsiteY0-60" fmla="*/ 0 h 466431"/>
                  <a:gd name="connsiteX1-61" fmla="*/ 1808438 w 1821974"/>
                  <a:gd name="connsiteY1-62" fmla="*/ 216523 h 466431"/>
                  <a:gd name="connsiteX2-63" fmla="*/ 906684 w 1821974"/>
                  <a:gd name="connsiteY2-64" fmla="*/ 466431 h 466431"/>
                  <a:gd name="connsiteX3-65" fmla="*/ 4930 w 1821974"/>
                  <a:gd name="connsiteY3-66" fmla="*/ 216523 h 466431"/>
                  <a:gd name="connsiteX4-67" fmla="*/ 586227 w 1821974"/>
                  <a:gd name="connsiteY4-68" fmla="*/ 19068 h 466431"/>
                  <a:gd name="connsiteX0-69" fmla="*/ 1432601 w 1821875"/>
                  <a:gd name="connsiteY0-70" fmla="*/ 0 h 466431"/>
                  <a:gd name="connsiteX1-71" fmla="*/ 1808339 w 1821875"/>
                  <a:gd name="connsiteY1-72" fmla="*/ 216523 h 466431"/>
                  <a:gd name="connsiteX2-73" fmla="*/ 906585 w 1821875"/>
                  <a:gd name="connsiteY2-74" fmla="*/ 466431 h 466431"/>
                  <a:gd name="connsiteX3-75" fmla="*/ 4831 w 1821875"/>
                  <a:gd name="connsiteY3-76" fmla="*/ 216523 h 466431"/>
                  <a:gd name="connsiteX4-77" fmla="*/ 586128 w 1821875"/>
                  <a:gd name="connsiteY4-78" fmla="*/ 19068 h 466431"/>
                  <a:gd name="connsiteX0-79" fmla="*/ 1466677 w 1855951"/>
                  <a:gd name="connsiteY0-80" fmla="*/ 17625 h 484056"/>
                  <a:gd name="connsiteX1-81" fmla="*/ 1842415 w 1855951"/>
                  <a:gd name="connsiteY1-82" fmla="*/ 234148 h 484056"/>
                  <a:gd name="connsiteX2-83" fmla="*/ 940661 w 1855951"/>
                  <a:gd name="connsiteY2-84" fmla="*/ 484056 h 484056"/>
                  <a:gd name="connsiteX3-85" fmla="*/ 38907 w 1855951"/>
                  <a:gd name="connsiteY3-86" fmla="*/ 234148 h 484056"/>
                  <a:gd name="connsiteX4-87" fmla="*/ 291440 w 1855951"/>
                  <a:gd name="connsiteY4-88" fmla="*/ 12854 h 484056"/>
                  <a:gd name="connsiteX0-89" fmla="*/ 1553451 w 1859983"/>
                  <a:gd name="connsiteY0-90" fmla="*/ 3022 h 484056"/>
                  <a:gd name="connsiteX1-91" fmla="*/ 1842415 w 1859983"/>
                  <a:gd name="connsiteY1-92" fmla="*/ 234148 h 484056"/>
                  <a:gd name="connsiteX2-93" fmla="*/ 940661 w 1859983"/>
                  <a:gd name="connsiteY2-94" fmla="*/ 484056 h 484056"/>
                  <a:gd name="connsiteX3-95" fmla="*/ 38907 w 1859983"/>
                  <a:gd name="connsiteY3-96" fmla="*/ 234148 h 484056"/>
                  <a:gd name="connsiteX4-97" fmla="*/ 291440 w 1859983"/>
                  <a:gd name="connsiteY4-98" fmla="*/ 12854 h 48405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859983" h="484056">
                    <a:moveTo>
                      <a:pt x="1553451" y="3022"/>
                    </a:moveTo>
                    <a:cubicBezTo>
                      <a:pt x="1703743" y="44673"/>
                      <a:pt x="1923918" y="156650"/>
                      <a:pt x="1842415" y="234148"/>
                    </a:cubicBezTo>
                    <a:cubicBezTo>
                      <a:pt x="1760912" y="311646"/>
                      <a:pt x="1438686" y="484056"/>
                      <a:pt x="940661" y="484056"/>
                    </a:cubicBezTo>
                    <a:cubicBezTo>
                      <a:pt x="442636" y="484056"/>
                      <a:pt x="147111" y="312682"/>
                      <a:pt x="38907" y="234148"/>
                    </a:cubicBezTo>
                    <a:cubicBezTo>
                      <a:pt x="-69297" y="155614"/>
                      <a:pt x="58864" y="-53640"/>
                      <a:pt x="291440" y="12854"/>
                    </a:cubicBezTo>
                  </a:path>
                </a:pathLst>
              </a:custGeom>
              <a:noFill/>
              <a:ln w="19050">
                <a:solidFill>
                  <a:srgbClr val="0D69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椭圆 8"/>
            <p:cNvSpPr/>
            <p:nvPr/>
          </p:nvSpPr>
          <p:spPr>
            <a:xfrm>
              <a:off x="5073242" y="2879811"/>
              <a:ext cx="242386" cy="242386"/>
            </a:xfrm>
            <a:prstGeom prst="ellipse">
              <a:avLst/>
            </a:prstGeom>
            <a:solidFill>
              <a:srgbClr val="0D69FF"/>
            </a:solidFill>
            <a:ln w="12700">
              <a:no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椭圆 9"/>
            <p:cNvSpPr/>
            <p:nvPr/>
          </p:nvSpPr>
          <p:spPr>
            <a:xfrm>
              <a:off x="5381767" y="3720352"/>
              <a:ext cx="242386" cy="242386"/>
            </a:xfrm>
            <a:prstGeom prst="ellipse">
              <a:avLst/>
            </a:prstGeom>
            <a:solidFill>
              <a:srgbClr val="0D69FF"/>
            </a:solidFill>
            <a:ln w="12700">
              <a:no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椭圆 10"/>
            <p:cNvSpPr/>
            <p:nvPr/>
          </p:nvSpPr>
          <p:spPr>
            <a:xfrm>
              <a:off x="6535168" y="3395483"/>
              <a:ext cx="242386" cy="242386"/>
            </a:xfrm>
            <a:prstGeom prst="ellipse">
              <a:avLst/>
            </a:prstGeom>
            <a:solidFill>
              <a:srgbClr val="0D69FF"/>
            </a:solidFill>
            <a:ln w="12700">
              <a:no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14" name="直接连接符 13"/>
            <p:cNvCxnSpPr/>
            <p:nvPr/>
          </p:nvCxnSpPr>
          <p:spPr>
            <a:xfrm flipV="1">
              <a:off x="5062476" y="3180006"/>
              <a:ext cx="2169762" cy="870014"/>
            </a:xfrm>
            <a:prstGeom prst="line">
              <a:avLst/>
            </a:prstGeom>
            <a:ln w="12700">
              <a:gradFill>
                <a:gsLst>
                  <a:gs pos="50000">
                    <a:srgbClr val="0D69FF">
                      <a:alpha val="38000"/>
                    </a:srgbClr>
                  </a:gs>
                  <a:gs pos="0">
                    <a:schemeClr val="accent1">
                      <a:lumMod val="5000"/>
                      <a:lumOff val="95000"/>
                      <a:alpha val="0"/>
                    </a:schemeClr>
                  </a:gs>
                  <a:gs pos="100000">
                    <a:schemeClr val="bg1">
                      <a:lumMod val="95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a:xfrm>
            <a:off x="520218" y="418450"/>
            <a:ext cx="4076815" cy="711098"/>
            <a:chOff x="520218" y="418450"/>
            <a:chExt cx="4076815" cy="711098"/>
          </a:xfrm>
        </p:grpSpPr>
        <p:sp>
          <p:nvSpPr>
            <p:cNvPr id="17" name="矩形: 圆角 16"/>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1301959" y="418450"/>
              <a:ext cx="3295074" cy="523220"/>
            </a:xfrm>
            <a:prstGeom prst="rect">
              <a:avLst/>
            </a:prstGeom>
            <a:noFill/>
          </p:spPr>
          <p:txBody>
            <a:bodyPr wrap="square" rtlCol="0">
              <a:spAutoFit/>
              <a:scene3d>
                <a:camera prst="orthographicFront"/>
                <a:lightRig rig="threePt" dir="t"/>
              </a:scene3d>
              <a:sp3d contourW="12700"/>
            </a:bodyPr>
            <a:lstStyle/>
            <a:p>
              <a:pPr lvl="0">
                <a:defRPr/>
              </a:pPr>
              <a:r>
                <a:rPr lang="zh-CN" altLang="en-US" sz="2800" b="1" dirty="0" smtClean="0">
                  <a:solidFill>
                    <a:srgbClr val="62FFFF"/>
                  </a:solidFill>
                  <a:latin typeface="微软雅黑" panose="020B0503020204020204" charset="-122"/>
                  <a:ea typeface="微软雅黑" panose="020B0503020204020204" charset="-122"/>
                </a:rPr>
                <a:t>并发</a:t>
              </a:r>
              <a:r>
                <a:rPr lang="zh-CN" altLang="en-US" sz="2800" b="1" dirty="0">
                  <a:solidFill>
                    <a:srgbClr val="62FFFF"/>
                  </a:solidFill>
                  <a:latin typeface="微软雅黑" panose="020B0503020204020204" charset="-122"/>
                  <a:ea typeface="微软雅黑" panose="020B0503020204020204" charset="-122"/>
                </a:rPr>
                <a:t>容器</a:t>
              </a:r>
              <a:endParaRPr lang="zh-CN" altLang="en-US" sz="2800" b="1" dirty="0">
                <a:solidFill>
                  <a:srgbClr val="62FFFF"/>
                </a:solidFill>
                <a:latin typeface="微软雅黑" panose="020B0503020204020204" charset="-122"/>
                <a:ea typeface="微软雅黑" panose="020B0503020204020204" charset="-122"/>
              </a:endParaRPr>
            </a:p>
          </p:txBody>
        </p:sp>
        <p:sp>
          <p:nvSpPr>
            <p:cNvPr id="19"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5" name="组合 24"/>
          <p:cNvGrpSpPr/>
          <p:nvPr/>
        </p:nvGrpSpPr>
        <p:grpSpPr>
          <a:xfrm>
            <a:off x="1473059" y="4329452"/>
            <a:ext cx="2952874" cy="1090647"/>
            <a:chOff x="-2286766" y="1787957"/>
            <a:chExt cx="2952874" cy="1090647"/>
          </a:xfrm>
        </p:grpSpPr>
        <p:sp>
          <p:nvSpPr>
            <p:cNvPr id="26" name="矩形 25"/>
            <p:cNvSpPr/>
            <p:nvPr/>
          </p:nvSpPr>
          <p:spPr>
            <a:xfrm>
              <a:off x="-2286766" y="2140581"/>
              <a:ext cx="2952874" cy="73802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1200" dirty="0">
                  <a:solidFill>
                    <a:prstClr val="white">
                      <a:alpha val="80000"/>
                    </a:prstClr>
                  </a:solidFill>
                  <a:latin typeface="Arial" panose="020B0604020202020204"/>
                  <a:ea typeface="微软雅黑" panose="020B0503020204020204" charset="-122"/>
                </a:rPr>
                <a:t>Concurrent </a:t>
              </a:r>
              <a:r>
                <a:rPr lang="zh-CN" altLang="en-US" sz="1200" dirty="0">
                  <a:solidFill>
                    <a:prstClr val="white">
                      <a:alpha val="80000"/>
                    </a:prstClr>
                  </a:solidFill>
                  <a:latin typeface="Arial" panose="020B0604020202020204"/>
                  <a:ea typeface="微软雅黑" panose="020B0503020204020204" charset="-122"/>
                </a:rPr>
                <a:t>类型没有类似 </a:t>
              </a:r>
              <a:r>
                <a:rPr lang="en-US" altLang="zh-CN" sz="1200" dirty="0" err="1">
                  <a:solidFill>
                    <a:prstClr val="white">
                      <a:alpha val="80000"/>
                    </a:prstClr>
                  </a:solidFill>
                  <a:latin typeface="Arial" panose="020B0604020202020204"/>
                  <a:ea typeface="微软雅黑" panose="020B0503020204020204" charset="-122"/>
                </a:rPr>
                <a:t>CopyOnWrite</a:t>
              </a:r>
              <a:r>
                <a:rPr lang="en-US" altLang="zh-CN" sz="1200" dirty="0">
                  <a:solidFill>
                    <a:prstClr val="white">
                      <a:alpha val="80000"/>
                    </a:prstClr>
                  </a:solidFill>
                  <a:latin typeface="Arial" panose="020B0604020202020204"/>
                  <a:ea typeface="微软雅黑" panose="020B0503020204020204" charset="-122"/>
                </a:rPr>
                <a:t> </a:t>
              </a:r>
              <a:r>
                <a:rPr lang="zh-CN" altLang="en-US" sz="1200" dirty="0">
                  <a:solidFill>
                    <a:prstClr val="white">
                      <a:alpha val="80000"/>
                    </a:prstClr>
                  </a:solidFill>
                  <a:latin typeface="Arial" panose="020B0604020202020204"/>
                  <a:ea typeface="微软雅黑" panose="020B0503020204020204" charset="-122"/>
                </a:rPr>
                <a:t>之类容器相对较重的修改</a:t>
              </a:r>
              <a:r>
                <a:rPr lang="zh-CN" altLang="en-US" sz="1200" dirty="0" smtClean="0">
                  <a:solidFill>
                    <a:prstClr val="white">
                      <a:alpha val="80000"/>
                    </a:prstClr>
                  </a:solidFill>
                  <a:latin typeface="Arial" panose="020B0604020202020204"/>
                  <a:ea typeface="微软雅黑" panose="020B0503020204020204" charset="-122"/>
                </a:rPr>
                <a:t>开销</a:t>
              </a:r>
              <a:r>
                <a:rPr lang="en-US" altLang="zh-CN" sz="1200" dirty="0" smtClean="0">
                  <a:solidFill>
                    <a:prstClr val="white">
                      <a:alpha val="80000"/>
                    </a:prstClr>
                  </a:solidFill>
                  <a:latin typeface="Arial" panose="020B0604020202020204"/>
                  <a:ea typeface="微软雅黑" panose="020B0503020204020204" charset="-122"/>
                </a:rPr>
                <a:t>,</a:t>
              </a:r>
              <a:r>
                <a:rPr lang="zh-CN" altLang="en-US" sz="1200" dirty="0">
                  <a:solidFill>
                    <a:prstClr val="white">
                      <a:alpha val="80000"/>
                    </a:prstClr>
                  </a:solidFill>
                  <a:latin typeface="Arial" panose="020B0604020202020204"/>
                  <a:ea typeface="微软雅黑" panose="020B0503020204020204" charset="-122"/>
                </a:rPr>
                <a:t>较低的遍历一致性</a:t>
              </a:r>
              <a:endParaRPr lang="zh-CN" altLang="en-US" sz="1200" dirty="0">
                <a:solidFill>
                  <a:prstClr val="white">
                    <a:alpha val="80000"/>
                  </a:prstClr>
                </a:solidFill>
                <a:latin typeface="Arial" panose="020B0604020202020204"/>
                <a:ea typeface="微软雅黑" panose="020B0503020204020204" charset="-122"/>
              </a:endParaRPr>
            </a:p>
          </p:txBody>
        </p:sp>
        <p:sp>
          <p:nvSpPr>
            <p:cNvPr id="27" name="矩形 26"/>
            <p:cNvSpPr/>
            <p:nvPr/>
          </p:nvSpPr>
          <p:spPr>
            <a:xfrm>
              <a:off x="-1537451" y="1787957"/>
              <a:ext cx="1454244" cy="391710"/>
            </a:xfrm>
            <a:prstGeom prst="rect">
              <a:avLst/>
            </a:prstGeom>
            <a:noFill/>
          </p:spPr>
          <p:txBody>
            <a:bodyPr wrap="none" rtlCol="0">
              <a:spAutoFit/>
              <a:scene3d>
                <a:camera prst="orthographicFront"/>
                <a:lightRig rig="threePt" dir="t"/>
              </a:scene3d>
              <a:sp3d contourW="12700"/>
            </a:bodyPr>
            <a:lstStyle/>
            <a:p>
              <a:pPr algn="ctr">
                <a:lnSpc>
                  <a:spcPct val="120000"/>
                </a:lnSpc>
              </a:pPr>
              <a:r>
                <a:rPr lang="en-US" altLang="zh-CN" dirty="0">
                  <a:solidFill>
                    <a:schemeClr val="bg1"/>
                  </a:solidFill>
                </a:rPr>
                <a:t>Concurrent*</a:t>
              </a:r>
              <a:endParaRPr lang="zh-CN" altLang="en-US" b="1" dirty="0">
                <a:solidFill>
                  <a:schemeClr val="bg1"/>
                </a:solidFill>
                <a:latin typeface="Arial" panose="020B0604020202020204"/>
                <a:ea typeface="微软雅黑" panose="020B0503020204020204" charset="-122"/>
              </a:endParaRPr>
            </a:p>
          </p:txBody>
        </p:sp>
      </p:grpSp>
      <p:grpSp>
        <p:nvGrpSpPr>
          <p:cNvPr id="28" name="组合 27"/>
          <p:cNvGrpSpPr/>
          <p:nvPr/>
        </p:nvGrpSpPr>
        <p:grpSpPr>
          <a:xfrm>
            <a:off x="7740093" y="4329452"/>
            <a:ext cx="2952874" cy="647448"/>
            <a:chOff x="-2286766" y="1787957"/>
            <a:chExt cx="2952874" cy="647448"/>
          </a:xfrm>
        </p:grpSpPr>
        <p:sp>
          <p:nvSpPr>
            <p:cNvPr id="29" name="矩形 28"/>
            <p:cNvSpPr/>
            <p:nvPr/>
          </p:nvSpPr>
          <p:spPr>
            <a:xfrm>
              <a:off x="-2286766" y="2140581"/>
              <a:ext cx="2952874" cy="29482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200" dirty="0" smtClean="0">
                  <a:solidFill>
                    <a:prstClr val="white">
                      <a:alpha val="80000"/>
                    </a:prstClr>
                  </a:solidFill>
                  <a:latin typeface="Arial" panose="020B0604020202020204"/>
                  <a:ea typeface="微软雅黑" panose="020B0503020204020204" charset="-122"/>
                </a:rPr>
                <a:t>阻塞</a:t>
              </a:r>
              <a:endParaRPr lang="zh-CN" altLang="en-US" sz="1200" dirty="0">
                <a:solidFill>
                  <a:prstClr val="white">
                    <a:alpha val="80000"/>
                  </a:prstClr>
                </a:solidFill>
                <a:latin typeface="Arial" panose="020B0604020202020204"/>
                <a:ea typeface="微软雅黑" panose="020B0503020204020204" charset="-122"/>
              </a:endParaRPr>
            </a:p>
          </p:txBody>
        </p:sp>
        <p:sp>
          <p:nvSpPr>
            <p:cNvPr id="30" name="矩形 29"/>
            <p:cNvSpPr/>
            <p:nvPr/>
          </p:nvSpPr>
          <p:spPr>
            <a:xfrm>
              <a:off x="-1338679" y="1787957"/>
              <a:ext cx="1056700" cy="394210"/>
            </a:xfrm>
            <a:prstGeom prst="rect">
              <a:avLst/>
            </a:prstGeom>
            <a:noFill/>
          </p:spPr>
          <p:txBody>
            <a:bodyPr wrap="none" rtlCol="0">
              <a:spAutoFit/>
              <a:scene3d>
                <a:camera prst="orthographicFront"/>
                <a:lightRig rig="threePt" dir="t"/>
              </a:scene3d>
              <a:sp3d contourW="12700"/>
            </a:bodyPr>
            <a:lstStyle/>
            <a:p>
              <a:pPr algn="ctr">
                <a:lnSpc>
                  <a:spcPct val="120000"/>
                </a:lnSpc>
              </a:pPr>
              <a:r>
                <a:rPr lang="en-US" altLang="zh-CN" dirty="0">
                  <a:solidFill>
                    <a:schemeClr val="bg1"/>
                  </a:solidFill>
                </a:rPr>
                <a:t>Blocking</a:t>
              </a:r>
              <a:endParaRPr lang="zh-CN" altLang="en-US" b="1" dirty="0">
                <a:solidFill>
                  <a:schemeClr val="bg1"/>
                </a:solidFill>
                <a:latin typeface="Arial" panose="020B0604020202020204"/>
                <a:ea typeface="微软雅黑" panose="020B0503020204020204" charset="-122"/>
              </a:endParaRPr>
            </a:p>
          </p:txBody>
        </p:sp>
      </p:grpSp>
      <p:grpSp>
        <p:nvGrpSpPr>
          <p:cNvPr id="37" name="组合 36"/>
          <p:cNvGrpSpPr/>
          <p:nvPr/>
        </p:nvGrpSpPr>
        <p:grpSpPr>
          <a:xfrm>
            <a:off x="2612314" y="3417676"/>
            <a:ext cx="674363" cy="674361"/>
            <a:chOff x="3795382" y="1803403"/>
            <a:chExt cx="642806" cy="642805"/>
          </a:xfrm>
        </p:grpSpPr>
        <p:sp>
          <p:nvSpPr>
            <p:cNvPr id="38" name="椭圆 37"/>
            <p:cNvSpPr/>
            <p:nvPr/>
          </p:nvSpPr>
          <p:spPr>
            <a:xfrm rot="5400000">
              <a:off x="3795382" y="1803403"/>
              <a:ext cx="642805" cy="642806"/>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9" name="椭圆 32"/>
            <p:cNvSpPr/>
            <p:nvPr/>
          </p:nvSpPr>
          <p:spPr>
            <a:xfrm>
              <a:off x="3926686" y="1949782"/>
              <a:ext cx="384214" cy="350047"/>
            </a:xfrm>
            <a:custGeom>
              <a:avLst/>
              <a:gdLst>
                <a:gd name="connsiteX0" fmla="*/ 138332 w 334963"/>
                <a:gd name="connsiteY0" fmla="*/ 262313 h 305176"/>
                <a:gd name="connsiteX1" fmla="*/ 143587 w 334963"/>
                <a:gd name="connsiteY1" fmla="*/ 267671 h 305176"/>
                <a:gd name="connsiteX2" fmla="*/ 143587 w 334963"/>
                <a:gd name="connsiteY2" fmla="*/ 279726 h 305176"/>
                <a:gd name="connsiteX3" fmla="*/ 169863 w 334963"/>
                <a:gd name="connsiteY3" fmla="*/ 291781 h 305176"/>
                <a:gd name="connsiteX4" fmla="*/ 196139 w 334963"/>
                <a:gd name="connsiteY4" fmla="*/ 279726 h 305176"/>
                <a:gd name="connsiteX5" fmla="*/ 196139 w 334963"/>
                <a:gd name="connsiteY5" fmla="*/ 267671 h 305176"/>
                <a:gd name="connsiteX6" fmla="*/ 201394 w 334963"/>
                <a:gd name="connsiteY6" fmla="*/ 262313 h 305176"/>
                <a:gd name="connsiteX7" fmla="*/ 207963 w 334963"/>
                <a:gd name="connsiteY7" fmla="*/ 267671 h 305176"/>
                <a:gd name="connsiteX8" fmla="*/ 207963 w 334963"/>
                <a:gd name="connsiteY8" fmla="*/ 283745 h 305176"/>
                <a:gd name="connsiteX9" fmla="*/ 204022 w 334963"/>
                <a:gd name="connsiteY9" fmla="*/ 289102 h 305176"/>
                <a:gd name="connsiteX10" fmla="*/ 172491 w 334963"/>
                <a:gd name="connsiteY10" fmla="*/ 303837 h 305176"/>
                <a:gd name="connsiteX11" fmla="*/ 169863 w 334963"/>
                <a:gd name="connsiteY11" fmla="*/ 305176 h 305176"/>
                <a:gd name="connsiteX12" fmla="*/ 167236 w 334963"/>
                <a:gd name="connsiteY12" fmla="*/ 303837 h 305176"/>
                <a:gd name="connsiteX13" fmla="*/ 135705 w 334963"/>
                <a:gd name="connsiteY13" fmla="*/ 289102 h 305176"/>
                <a:gd name="connsiteX14" fmla="*/ 131763 w 334963"/>
                <a:gd name="connsiteY14" fmla="*/ 283745 h 305176"/>
                <a:gd name="connsiteX15" fmla="*/ 131763 w 334963"/>
                <a:gd name="connsiteY15" fmla="*/ 267671 h 305176"/>
                <a:gd name="connsiteX16" fmla="*/ 138332 w 334963"/>
                <a:gd name="connsiteY16" fmla="*/ 262313 h 305176"/>
                <a:gd name="connsiteX17" fmla="*/ 128043 w 334963"/>
                <a:gd name="connsiteY17" fmla="*/ 230563 h 305176"/>
                <a:gd name="connsiteX18" fmla="*/ 125413 w 334963"/>
                <a:gd name="connsiteY18" fmla="*/ 233341 h 305176"/>
                <a:gd name="connsiteX19" fmla="*/ 125413 w 334963"/>
                <a:gd name="connsiteY19" fmla="*/ 238898 h 305176"/>
                <a:gd name="connsiteX20" fmla="*/ 128043 w 334963"/>
                <a:gd name="connsiteY20" fmla="*/ 241676 h 305176"/>
                <a:gd name="connsiteX21" fmla="*/ 206922 w 334963"/>
                <a:gd name="connsiteY21" fmla="*/ 241676 h 305176"/>
                <a:gd name="connsiteX22" fmla="*/ 209551 w 334963"/>
                <a:gd name="connsiteY22" fmla="*/ 238898 h 305176"/>
                <a:gd name="connsiteX23" fmla="*/ 209551 w 334963"/>
                <a:gd name="connsiteY23" fmla="*/ 233341 h 305176"/>
                <a:gd name="connsiteX24" fmla="*/ 206922 w 334963"/>
                <a:gd name="connsiteY24" fmla="*/ 230563 h 305176"/>
                <a:gd name="connsiteX25" fmla="*/ 128043 w 334963"/>
                <a:gd name="connsiteY25" fmla="*/ 230563 h 305176"/>
                <a:gd name="connsiteX26" fmla="*/ 128781 w 334963"/>
                <a:gd name="connsiteY26" fmla="*/ 219451 h 305176"/>
                <a:gd name="connsiteX27" fmla="*/ 207769 w 334963"/>
                <a:gd name="connsiteY27" fmla="*/ 219451 h 305176"/>
                <a:gd name="connsiteX28" fmla="*/ 222250 w 334963"/>
                <a:gd name="connsiteY28" fmla="*/ 233556 h 305176"/>
                <a:gd name="connsiteX29" fmla="*/ 222250 w 334963"/>
                <a:gd name="connsiteY29" fmla="*/ 238684 h 305176"/>
                <a:gd name="connsiteX30" fmla="*/ 207769 w 334963"/>
                <a:gd name="connsiteY30" fmla="*/ 252789 h 305176"/>
                <a:gd name="connsiteX31" fmla="*/ 128781 w 334963"/>
                <a:gd name="connsiteY31" fmla="*/ 252789 h 305176"/>
                <a:gd name="connsiteX32" fmla="*/ 114300 w 334963"/>
                <a:gd name="connsiteY32" fmla="*/ 238684 h 305176"/>
                <a:gd name="connsiteX33" fmla="*/ 114300 w 334963"/>
                <a:gd name="connsiteY33" fmla="*/ 233556 h 305176"/>
                <a:gd name="connsiteX34" fmla="*/ 128781 w 334963"/>
                <a:gd name="connsiteY34" fmla="*/ 219451 h 305176"/>
                <a:gd name="connsiteX35" fmla="*/ 266120 w 334963"/>
                <a:gd name="connsiteY35" fmla="*/ 168353 h 305176"/>
                <a:gd name="connsiteX36" fmla="*/ 305614 w 334963"/>
                <a:gd name="connsiteY36" fmla="*/ 198019 h 305176"/>
                <a:gd name="connsiteX37" fmla="*/ 306930 w 334963"/>
                <a:gd name="connsiteY37" fmla="*/ 205758 h 305176"/>
                <a:gd name="connsiteX38" fmla="*/ 301664 w 334963"/>
                <a:gd name="connsiteY38" fmla="*/ 208338 h 305176"/>
                <a:gd name="connsiteX39" fmla="*/ 299032 w 334963"/>
                <a:gd name="connsiteY39" fmla="*/ 207048 h 305176"/>
                <a:gd name="connsiteX40" fmla="*/ 259538 w 334963"/>
                <a:gd name="connsiteY40" fmla="*/ 178672 h 305176"/>
                <a:gd name="connsiteX41" fmla="*/ 258221 w 334963"/>
                <a:gd name="connsiteY41" fmla="*/ 169643 h 305176"/>
                <a:gd name="connsiteX42" fmla="*/ 266120 w 334963"/>
                <a:gd name="connsiteY42" fmla="*/ 168353 h 305176"/>
                <a:gd name="connsiteX43" fmla="*/ 75093 w 334963"/>
                <a:gd name="connsiteY43" fmla="*/ 166503 h 305176"/>
                <a:gd name="connsiteX44" fmla="*/ 83067 w 334963"/>
                <a:gd name="connsiteY44" fmla="*/ 167810 h 305176"/>
                <a:gd name="connsiteX45" fmla="*/ 81738 w 334963"/>
                <a:gd name="connsiteY45" fmla="*/ 175654 h 305176"/>
                <a:gd name="connsiteX46" fmla="*/ 39208 w 334963"/>
                <a:gd name="connsiteY46" fmla="*/ 207031 h 305176"/>
                <a:gd name="connsiteX47" fmla="*/ 35221 w 334963"/>
                <a:gd name="connsiteY47" fmla="*/ 208338 h 305176"/>
                <a:gd name="connsiteX48" fmla="*/ 31233 w 334963"/>
                <a:gd name="connsiteY48" fmla="*/ 205723 h 305176"/>
                <a:gd name="connsiteX49" fmla="*/ 32562 w 334963"/>
                <a:gd name="connsiteY49" fmla="*/ 197879 h 305176"/>
                <a:gd name="connsiteX50" fmla="*/ 75093 w 334963"/>
                <a:gd name="connsiteY50" fmla="*/ 166503 h 305176"/>
                <a:gd name="connsiteX51" fmla="*/ 284569 w 334963"/>
                <a:gd name="connsiteY51" fmla="*/ 98801 h 305176"/>
                <a:gd name="connsiteX52" fmla="*/ 329795 w 334963"/>
                <a:gd name="connsiteY52" fmla="*/ 98801 h 305176"/>
                <a:gd name="connsiteX53" fmla="*/ 334963 w 334963"/>
                <a:gd name="connsiteY53" fmla="*/ 104975 h 305176"/>
                <a:gd name="connsiteX54" fmla="*/ 329795 w 334963"/>
                <a:gd name="connsiteY54" fmla="*/ 109914 h 305176"/>
                <a:gd name="connsiteX55" fmla="*/ 284569 w 334963"/>
                <a:gd name="connsiteY55" fmla="*/ 109914 h 305176"/>
                <a:gd name="connsiteX56" fmla="*/ 279400 w 334963"/>
                <a:gd name="connsiteY56" fmla="*/ 104975 h 305176"/>
                <a:gd name="connsiteX57" fmla="*/ 284569 w 334963"/>
                <a:gd name="connsiteY57" fmla="*/ 98801 h 305176"/>
                <a:gd name="connsiteX58" fmla="*/ 5340 w 334963"/>
                <a:gd name="connsiteY58" fmla="*/ 98801 h 305176"/>
                <a:gd name="connsiteX59" fmla="*/ 53398 w 334963"/>
                <a:gd name="connsiteY59" fmla="*/ 98801 h 305176"/>
                <a:gd name="connsiteX60" fmla="*/ 58738 w 334963"/>
                <a:gd name="connsiteY60" fmla="*/ 104975 h 305176"/>
                <a:gd name="connsiteX61" fmla="*/ 53398 w 334963"/>
                <a:gd name="connsiteY61" fmla="*/ 109914 h 305176"/>
                <a:gd name="connsiteX62" fmla="*/ 5340 w 334963"/>
                <a:gd name="connsiteY62" fmla="*/ 109914 h 305176"/>
                <a:gd name="connsiteX63" fmla="*/ 0 w 334963"/>
                <a:gd name="connsiteY63" fmla="*/ 104975 h 305176"/>
                <a:gd name="connsiteX64" fmla="*/ 5340 w 334963"/>
                <a:gd name="connsiteY64" fmla="*/ 98801 h 305176"/>
                <a:gd name="connsiteX65" fmla="*/ 164887 w 334963"/>
                <a:gd name="connsiteY65" fmla="*/ 36888 h 305176"/>
                <a:gd name="connsiteX66" fmla="*/ 171451 w 334963"/>
                <a:gd name="connsiteY66" fmla="*/ 43604 h 305176"/>
                <a:gd name="connsiteX67" fmla="*/ 164887 w 334963"/>
                <a:gd name="connsiteY67" fmla="*/ 48977 h 305176"/>
                <a:gd name="connsiteX68" fmla="*/ 115003 w 334963"/>
                <a:gd name="connsiteY68" fmla="*/ 100022 h 305176"/>
                <a:gd name="connsiteX69" fmla="*/ 109752 w 334963"/>
                <a:gd name="connsiteY69" fmla="*/ 106738 h 305176"/>
                <a:gd name="connsiteX70" fmla="*/ 103188 w 334963"/>
                <a:gd name="connsiteY70" fmla="*/ 100022 h 305176"/>
                <a:gd name="connsiteX71" fmla="*/ 164887 w 334963"/>
                <a:gd name="connsiteY71" fmla="*/ 36888 h 305176"/>
                <a:gd name="connsiteX72" fmla="*/ 169069 w 334963"/>
                <a:gd name="connsiteY72" fmla="*/ 9901 h 305176"/>
                <a:gd name="connsiteX73" fmla="*/ 258763 w 334963"/>
                <a:gd name="connsiteY73" fmla="*/ 99286 h 305176"/>
                <a:gd name="connsiteX74" fmla="*/ 240297 w 334963"/>
                <a:gd name="connsiteY74" fmla="*/ 154495 h 305176"/>
                <a:gd name="connsiteX75" fmla="*/ 221830 w 334963"/>
                <a:gd name="connsiteY75" fmla="*/ 208389 h 305176"/>
                <a:gd name="connsiteX76" fmla="*/ 217873 w 334963"/>
                <a:gd name="connsiteY76" fmla="*/ 214962 h 305176"/>
                <a:gd name="connsiteX77" fmla="*/ 211278 w 334963"/>
                <a:gd name="connsiteY77" fmla="*/ 212333 h 305176"/>
                <a:gd name="connsiteX78" fmla="*/ 231064 w 334963"/>
                <a:gd name="connsiteY78" fmla="*/ 147923 h 305176"/>
                <a:gd name="connsiteX79" fmla="*/ 248211 w 334963"/>
                <a:gd name="connsiteY79" fmla="*/ 99286 h 305176"/>
                <a:gd name="connsiteX80" fmla="*/ 169069 w 334963"/>
                <a:gd name="connsiteY80" fmla="*/ 21731 h 305176"/>
                <a:gd name="connsiteX81" fmla="*/ 89927 w 334963"/>
                <a:gd name="connsiteY81" fmla="*/ 99286 h 305176"/>
                <a:gd name="connsiteX82" fmla="*/ 107075 w 334963"/>
                <a:gd name="connsiteY82" fmla="*/ 146608 h 305176"/>
                <a:gd name="connsiteX83" fmla="*/ 107075 w 334963"/>
                <a:gd name="connsiteY83" fmla="*/ 147923 h 305176"/>
                <a:gd name="connsiteX84" fmla="*/ 128179 w 334963"/>
                <a:gd name="connsiteY84" fmla="*/ 212333 h 305176"/>
                <a:gd name="connsiteX85" fmla="*/ 122903 w 334963"/>
                <a:gd name="connsiteY85" fmla="*/ 216276 h 305176"/>
                <a:gd name="connsiteX86" fmla="*/ 120265 w 334963"/>
                <a:gd name="connsiteY86" fmla="*/ 214962 h 305176"/>
                <a:gd name="connsiteX87" fmla="*/ 117627 w 334963"/>
                <a:gd name="connsiteY87" fmla="*/ 207075 h 305176"/>
                <a:gd name="connsiteX88" fmla="*/ 97842 w 334963"/>
                <a:gd name="connsiteY88" fmla="*/ 154495 h 305176"/>
                <a:gd name="connsiteX89" fmla="*/ 79375 w 334963"/>
                <a:gd name="connsiteY89" fmla="*/ 99286 h 305176"/>
                <a:gd name="connsiteX90" fmla="*/ 169069 w 334963"/>
                <a:gd name="connsiteY90" fmla="*/ 9901 h 305176"/>
                <a:gd name="connsiteX91" fmla="*/ 39107 w 334963"/>
                <a:gd name="connsiteY91" fmla="*/ 1482 h 305176"/>
                <a:gd name="connsiteX92" fmla="*/ 79917 w 334963"/>
                <a:gd name="connsiteY92" fmla="*/ 31115 h 305176"/>
                <a:gd name="connsiteX93" fmla="*/ 81234 w 334963"/>
                <a:gd name="connsiteY93" fmla="*/ 40544 h 305176"/>
                <a:gd name="connsiteX94" fmla="*/ 75968 w 334963"/>
                <a:gd name="connsiteY94" fmla="*/ 43238 h 305176"/>
                <a:gd name="connsiteX95" fmla="*/ 72019 w 334963"/>
                <a:gd name="connsiteY95" fmla="*/ 41891 h 305176"/>
                <a:gd name="connsiteX96" fmla="*/ 32525 w 334963"/>
                <a:gd name="connsiteY96" fmla="*/ 10911 h 305176"/>
                <a:gd name="connsiteX97" fmla="*/ 31208 w 334963"/>
                <a:gd name="connsiteY97" fmla="*/ 2829 h 305176"/>
                <a:gd name="connsiteX98" fmla="*/ 39107 w 334963"/>
                <a:gd name="connsiteY98" fmla="*/ 1482 h 305176"/>
                <a:gd name="connsiteX99" fmla="*/ 299086 w 334963"/>
                <a:gd name="connsiteY99" fmla="*/ 1451 h 305176"/>
                <a:gd name="connsiteX100" fmla="*/ 306944 w 334963"/>
                <a:gd name="connsiteY100" fmla="*/ 2782 h 305176"/>
                <a:gd name="connsiteX101" fmla="*/ 305634 w 334963"/>
                <a:gd name="connsiteY101" fmla="*/ 10771 h 305176"/>
                <a:gd name="connsiteX102" fmla="*/ 267653 w 334963"/>
                <a:gd name="connsiteY102" fmla="*/ 38732 h 305176"/>
                <a:gd name="connsiteX103" fmla="*/ 265033 w 334963"/>
                <a:gd name="connsiteY103" fmla="*/ 40063 h 305176"/>
                <a:gd name="connsiteX104" fmla="*/ 259795 w 334963"/>
                <a:gd name="connsiteY104" fmla="*/ 37400 h 305176"/>
                <a:gd name="connsiteX105" fmla="*/ 261104 w 334963"/>
                <a:gd name="connsiteY105" fmla="*/ 29411 h 3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4963" h="305176">
                  <a:moveTo>
                    <a:pt x="138332" y="262313"/>
                  </a:moveTo>
                  <a:cubicBezTo>
                    <a:pt x="140960" y="262313"/>
                    <a:pt x="143587" y="264992"/>
                    <a:pt x="143587" y="267671"/>
                  </a:cubicBezTo>
                  <a:cubicBezTo>
                    <a:pt x="143587" y="267671"/>
                    <a:pt x="143587" y="267671"/>
                    <a:pt x="143587" y="279726"/>
                  </a:cubicBezTo>
                  <a:cubicBezTo>
                    <a:pt x="143587" y="279726"/>
                    <a:pt x="143587" y="279726"/>
                    <a:pt x="169863" y="291781"/>
                  </a:cubicBezTo>
                  <a:cubicBezTo>
                    <a:pt x="169863" y="291781"/>
                    <a:pt x="169863" y="291781"/>
                    <a:pt x="196139" y="279726"/>
                  </a:cubicBezTo>
                  <a:cubicBezTo>
                    <a:pt x="196139" y="279726"/>
                    <a:pt x="196139" y="279726"/>
                    <a:pt x="196139" y="267671"/>
                  </a:cubicBezTo>
                  <a:cubicBezTo>
                    <a:pt x="196139" y="264992"/>
                    <a:pt x="198767" y="262313"/>
                    <a:pt x="201394" y="262313"/>
                  </a:cubicBezTo>
                  <a:cubicBezTo>
                    <a:pt x="205336" y="262313"/>
                    <a:pt x="207963" y="264992"/>
                    <a:pt x="207963" y="267671"/>
                  </a:cubicBezTo>
                  <a:cubicBezTo>
                    <a:pt x="207963" y="267671"/>
                    <a:pt x="207963" y="267671"/>
                    <a:pt x="207963" y="283745"/>
                  </a:cubicBezTo>
                  <a:cubicBezTo>
                    <a:pt x="207963" y="285084"/>
                    <a:pt x="206649" y="287763"/>
                    <a:pt x="204022" y="289102"/>
                  </a:cubicBezTo>
                  <a:cubicBezTo>
                    <a:pt x="204022" y="289102"/>
                    <a:pt x="204022" y="289102"/>
                    <a:pt x="172491" y="303837"/>
                  </a:cubicBezTo>
                  <a:cubicBezTo>
                    <a:pt x="171177" y="303837"/>
                    <a:pt x="171177" y="305176"/>
                    <a:pt x="169863" y="305176"/>
                  </a:cubicBezTo>
                  <a:cubicBezTo>
                    <a:pt x="168549" y="305176"/>
                    <a:pt x="168549" y="303837"/>
                    <a:pt x="167236" y="303837"/>
                  </a:cubicBezTo>
                  <a:cubicBezTo>
                    <a:pt x="167236" y="303837"/>
                    <a:pt x="167236" y="303837"/>
                    <a:pt x="135705" y="289102"/>
                  </a:cubicBezTo>
                  <a:cubicBezTo>
                    <a:pt x="133077" y="287763"/>
                    <a:pt x="131763" y="286423"/>
                    <a:pt x="131763" y="283745"/>
                  </a:cubicBezTo>
                  <a:cubicBezTo>
                    <a:pt x="131763" y="283745"/>
                    <a:pt x="131763" y="283745"/>
                    <a:pt x="131763" y="267671"/>
                  </a:cubicBezTo>
                  <a:cubicBezTo>
                    <a:pt x="131763" y="264992"/>
                    <a:pt x="134391" y="262313"/>
                    <a:pt x="138332" y="262313"/>
                  </a:cubicBezTo>
                  <a:close/>
                  <a:moveTo>
                    <a:pt x="128043" y="230563"/>
                  </a:moveTo>
                  <a:cubicBezTo>
                    <a:pt x="126728" y="230563"/>
                    <a:pt x="125413" y="231952"/>
                    <a:pt x="125413" y="233341"/>
                  </a:cubicBezTo>
                  <a:cubicBezTo>
                    <a:pt x="125413" y="233341"/>
                    <a:pt x="125413" y="233341"/>
                    <a:pt x="125413" y="238898"/>
                  </a:cubicBezTo>
                  <a:cubicBezTo>
                    <a:pt x="125413" y="240287"/>
                    <a:pt x="126728" y="241676"/>
                    <a:pt x="128043" y="241676"/>
                  </a:cubicBezTo>
                  <a:cubicBezTo>
                    <a:pt x="128043" y="241676"/>
                    <a:pt x="128043" y="241676"/>
                    <a:pt x="206922" y="241676"/>
                  </a:cubicBezTo>
                  <a:cubicBezTo>
                    <a:pt x="208237" y="241676"/>
                    <a:pt x="209551" y="240287"/>
                    <a:pt x="209551" y="238898"/>
                  </a:cubicBezTo>
                  <a:cubicBezTo>
                    <a:pt x="209551" y="238898"/>
                    <a:pt x="209551" y="238898"/>
                    <a:pt x="209551" y="233341"/>
                  </a:cubicBezTo>
                  <a:cubicBezTo>
                    <a:pt x="209551" y="231952"/>
                    <a:pt x="208237" y="230563"/>
                    <a:pt x="206922" y="230563"/>
                  </a:cubicBezTo>
                  <a:cubicBezTo>
                    <a:pt x="206922" y="230563"/>
                    <a:pt x="206922" y="230563"/>
                    <a:pt x="128043" y="230563"/>
                  </a:cubicBezTo>
                  <a:close/>
                  <a:moveTo>
                    <a:pt x="128781" y="219451"/>
                  </a:moveTo>
                  <a:cubicBezTo>
                    <a:pt x="128781" y="219451"/>
                    <a:pt x="128781" y="219451"/>
                    <a:pt x="207769" y="219451"/>
                  </a:cubicBezTo>
                  <a:cubicBezTo>
                    <a:pt x="215668" y="219451"/>
                    <a:pt x="222250" y="225862"/>
                    <a:pt x="222250" y="233556"/>
                  </a:cubicBezTo>
                  <a:cubicBezTo>
                    <a:pt x="222250" y="233556"/>
                    <a:pt x="222250" y="233556"/>
                    <a:pt x="222250" y="238684"/>
                  </a:cubicBezTo>
                  <a:cubicBezTo>
                    <a:pt x="222250" y="246378"/>
                    <a:pt x="215668" y="252789"/>
                    <a:pt x="207769" y="252789"/>
                  </a:cubicBezTo>
                  <a:cubicBezTo>
                    <a:pt x="207769" y="252789"/>
                    <a:pt x="207769" y="252789"/>
                    <a:pt x="128781" y="252789"/>
                  </a:cubicBezTo>
                  <a:cubicBezTo>
                    <a:pt x="120883" y="252789"/>
                    <a:pt x="114300" y="246378"/>
                    <a:pt x="114300" y="238684"/>
                  </a:cubicBezTo>
                  <a:cubicBezTo>
                    <a:pt x="114300" y="238684"/>
                    <a:pt x="114300" y="238684"/>
                    <a:pt x="114300" y="233556"/>
                  </a:cubicBezTo>
                  <a:cubicBezTo>
                    <a:pt x="114300" y="225862"/>
                    <a:pt x="120883" y="219451"/>
                    <a:pt x="128781" y="219451"/>
                  </a:cubicBezTo>
                  <a:close/>
                  <a:moveTo>
                    <a:pt x="266120" y="168353"/>
                  </a:moveTo>
                  <a:cubicBezTo>
                    <a:pt x="266120" y="168353"/>
                    <a:pt x="266120" y="168353"/>
                    <a:pt x="305614" y="198019"/>
                  </a:cubicBezTo>
                  <a:cubicBezTo>
                    <a:pt x="308247" y="199309"/>
                    <a:pt x="309563" y="203179"/>
                    <a:pt x="306930" y="205758"/>
                  </a:cubicBezTo>
                  <a:cubicBezTo>
                    <a:pt x="305614" y="207048"/>
                    <a:pt x="304297" y="208338"/>
                    <a:pt x="301664" y="208338"/>
                  </a:cubicBezTo>
                  <a:cubicBezTo>
                    <a:pt x="301664" y="208338"/>
                    <a:pt x="300348" y="208338"/>
                    <a:pt x="299032" y="207048"/>
                  </a:cubicBezTo>
                  <a:cubicBezTo>
                    <a:pt x="299032" y="207048"/>
                    <a:pt x="299032" y="207048"/>
                    <a:pt x="259538" y="178672"/>
                  </a:cubicBezTo>
                  <a:cubicBezTo>
                    <a:pt x="256905" y="176092"/>
                    <a:pt x="255588" y="172222"/>
                    <a:pt x="258221" y="169643"/>
                  </a:cubicBezTo>
                  <a:cubicBezTo>
                    <a:pt x="259538" y="167063"/>
                    <a:pt x="263487" y="167063"/>
                    <a:pt x="266120" y="168353"/>
                  </a:cubicBezTo>
                  <a:close/>
                  <a:moveTo>
                    <a:pt x="75093" y="166503"/>
                  </a:moveTo>
                  <a:cubicBezTo>
                    <a:pt x="77751" y="163888"/>
                    <a:pt x="81738" y="165195"/>
                    <a:pt x="83067" y="167810"/>
                  </a:cubicBezTo>
                  <a:cubicBezTo>
                    <a:pt x="85725" y="170425"/>
                    <a:pt x="84396" y="174347"/>
                    <a:pt x="81738" y="175654"/>
                  </a:cubicBezTo>
                  <a:cubicBezTo>
                    <a:pt x="81738" y="175654"/>
                    <a:pt x="81738" y="175654"/>
                    <a:pt x="39208" y="207031"/>
                  </a:cubicBezTo>
                  <a:cubicBezTo>
                    <a:pt x="37879" y="208338"/>
                    <a:pt x="36550" y="208338"/>
                    <a:pt x="35221" y="208338"/>
                  </a:cubicBezTo>
                  <a:cubicBezTo>
                    <a:pt x="33892" y="208338"/>
                    <a:pt x="31233" y="207031"/>
                    <a:pt x="31233" y="205723"/>
                  </a:cubicBezTo>
                  <a:cubicBezTo>
                    <a:pt x="28575" y="203109"/>
                    <a:pt x="29904" y="199187"/>
                    <a:pt x="32562" y="197879"/>
                  </a:cubicBezTo>
                  <a:cubicBezTo>
                    <a:pt x="32562" y="197879"/>
                    <a:pt x="32562" y="197879"/>
                    <a:pt x="75093" y="166503"/>
                  </a:cubicBezTo>
                  <a:close/>
                  <a:moveTo>
                    <a:pt x="284569" y="98801"/>
                  </a:moveTo>
                  <a:cubicBezTo>
                    <a:pt x="284569" y="98801"/>
                    <a:pt x="284569" y="98801"/>
                    <a:pt x="329795" y="98801"/>
                  </a:cubicBezTo>
                  <a:cubicBezTo>
                    <a:pt x="332379" y="98801"/>
                    <a:pt x="334963" y="101271"/>
                    <a:pt x="334963" y="104975"/>
                  </a:cubicBezTo>
                  <a:cubicBezTo>
                    <a:pt x="334963" y="107444"/>
                    <a:pt x="332379" y="109914"/>
                    <a:pt x="329795" y="109914"/>
                  </a:cubicBezTo>
                  <a:cubicBezTo>
                    <a:pt x="329795" y="109914"/>
                    <a:pt x="329795" y="109914"/>
                    <a:pt x="284569" y="109914"/>
                  </a:cubicBezTo>
                  <a:cubicBezTo>
                    <a:pt x="281985" y="109914"/>
                    <a:pt x="279400" y="107444"/>
                    <a:pt x="279400" y="104975"/>
                  </a:cubicBezTo>
                  <a:cubicBezTo>
                    <a:pt x="279400" y="101271"/>
                    <a:pt x="281985" y="98801"/>
                    <a:pt x="284569" y="98801"/>
                  </a:cubicBezTo>
                  <a:close/>
                  <a:moveTo>
                    <a:pt x="5340" y="98801"/>
                  </a:moveTo>
                  <a:cubicBezTo>
                    <a:pt x="5340" y="98801"/>
                    <a:pt x="5340" y="98801"/>
                    <a:pt x="53398" y="98801"/>
                  </a:cubicBezTo>
                  <a:cubicBezTo>
                    <a:pt x="56068" y="98801"/>
                    <a:pt x="58738" y="101271"/>
                    <a:pt x="58738" y="104975"/>
                  </a:cubicBezTo>
                  <a:cubicBezTo>
                    <a:pt x="58738" y="107444"/>
                    <a:pt x="56068" y="109914"/>
                    <a:pt x="53398" y="109914"/>
                  </a:cubicBezTo>
                  <a:cubicBezTo>
                    <a:pt x="53398" y="109914"/>
                    <a:pt x="53398" y="109914"/>
                    <a:pt x="5340" y="109914"/>
                  </a:cubicBezTo>
                  <a:cubicBezTo>
                    <a:pt x="2670" y="109914"/>
                    <a:pt x="0" y="107444"/>
                    <a:pt x="0" y="104975"/>
                  </a:cubicBezTo>
                  <a:cubicBezTo>
                    <a:pt x="0" y="101271"/>
                    <a:pt x="2670" y="98801"/>
                    <a:pt x="5340" y="98801"/>
                  </a:cubicBezTo>
                  <a:close/>
                  <a:moveTo>
                    <a:pt x="164887" y="36888"/>
                  </a:moveTo>
                  <a:cubicBezTo>
                    <a:pt x="168826" y="36888"/>
                    <a:pt x="171451" y="40918"/>
                    <a:pt x="171451" y="43604"/>
                  </a:cubicBezTo>
                  <a:cubicBezTo>
                    <a:pt x="171451" y="46291"/>
                    <a:pt x="168826" y="48977"/>
                    <a:pt x="164887" y="48977"/>
                  </a:cubicBezTo>
                  <a:cubicBezTo>
                    <a:pt x="137320" y="48977"/>
                    <a:pt x="115003" y="71813"/>
                    <a:pt x="115003" y="100022"/>
                  </a:cubicBezTo>
                  <a:cubicBezTo>
                    <a:pt x="115003" y="104051"/>
                    <a:pt x="112377" y="106738"/>
                    <a:pt x="109752" y="106738"/>
                  </a:cubicBezTo>
                  <a:cubicBezTo>
                    <a:pt x="105814" y="106738"/>
                    <a:pt x="103188" y="104051"/>
                    <a:pt x="103188" y="100022"/>
                  </a:cubicBezTo>
                  <a:cubicBezTo>
                    <a:pt x="103188" y="65097"/>
                    <a:pt x="130756" y="36888"/>
                    <a:pt x="164887" y="36888"/>
                  </a:cubicBezTo>
                  <a:close/>
                  <a:moveTo>
                    <a:pt x="169069" y="9901"/>
                  </a:moveTo>
                  <a:cubicBezTo>
                    <a:pt x="219192" y="9901"/>
                    <a:pt x="258763" y="50650"/>
                    <a:pt x="258763" y="99286"/>
                  </a:cubicBezTo>
                  <a:cubicBezTo>
                    <a:pt x="258763" y="120318"/>
                    <a:pt x="253487" y="138721"/>
                    <a:pt x="240297" y="154495"/>
                  </a:cubicBezTo>
                  <a:cubicBezTo>
                    <a:pt x="215235" y="189986"/>
                    <a:pt x="221830" y="207075"/>
                    <a:pt x="221830" y="208389"/>
                  </a:cubicBezTo>
                  <a:cubicBezTo>
                    <a:pt x="223149" y="211018"/>
                    <a:pt x="221830" y="213647"/>
                    <a:pt x="217873" y="214962"/>
                  </a:cubicBezTo>
                  <a:cubicBezTo>
                    <a:pt x="215235" y="216276"/>
                    <a:pt x="212597" y="214962"/>
                    <a:pt x="211278" y="212333"/>
                  </a:cubicBezTo>
                  <a:cubicBezTo>
                    <a:pt x="209959" y="211018"/>
                    <a:pt x="200726" y="188672"/>
                    <a:pt x="231064" y="147923"/>
                  </a:cubicBezTo>
                  <a:cubicBezTo>
                    <a:pt x="241616" y="133463"/>
                    <a:pt x="248211" y="117689"/>
                    <a:pt x="248211" y="99286"/>
                  </a:cubicBezTo>
                  <a:cubicBezTo>
                    <a:pt x="248211" y="55908"/>
                    <a:pt x="212597" y="21731"/>
                    <a:pt x="169069" y="21731"/>
                  </a:cubicBezTo>
                  <a:cubicBezTo>
                    <a:pt x="125541" y="21731"/>
                    <a:pt x="89927" y="55908"/>
                    <a:pt x="89927" y="99286"/>
                  </a:cubicBezTo>
                  <a:cubicBezTo>
                    <a:pt x="89927" y="116375"/>
                    <a:pt x="96523" y="133463"/>
                    <a:pt x="107075" y="146608"/>
                  </a:cubicBezTo>
                  <a:cubicBezTo>
                    <a:pt x="107075" y="147923"/>
                    <a:pt x="107075" y="147923"/>
                    <a:pt x="107075" y="147923"/>
                  </a:cubicBezTo>
                  <a:cubicBezTo>
                    <a:pt x="137413" y="189986"/>
                    <a:pt x="129498" y="211018"/>
                    <a:pt x="128179" y="212333"/>
                  </a:cubicBezTo>
                  <a:cubicBezTo>
                    <a:pt x="126860" y="214962"/>
                    <a:pt x="124222" y="216276"/>
                    <a:pt x="122903" y="216276"/>
                  </a:cubicBezTo>
                  <a:cubicBezTo>
                    <a:pt x="121584" y="216276"/>
                    <a:pt x="120265" y="216276"/>
                    <a:pt x="120265" y="214962"/>
                  </a:cubicBezTo>
                  <a:cubicBezTo>
                    <a:pt x="117627" y="213647"/>
                    <a:pt x="116308" y="211018"/>
                    <a:pt x="117627" y="207075"/>
                  </a:cubicBezTo>
                  <a:cubicBezTo>
                    <a:pt x="117627" y="207075"/>
                    <a:pt x="124222" y="191301"/>
                    <a:pt x="97842" y="154495"/>
                  </a:cubicBezTo>
                  <a:cubicBezTo>
                    <a:pt x="84651" y="138721"/>
                    <a:pt x="79375" y="120318"/>
                    <a:pt x="79375" y="99286"/>
                  </a:cubicBezTo>
                  <a:cubicBezTo>
                    <a:pt x="79375" y="50650"/>
                    <a:pt x="118946" y="9901"/>
                    <a:pt x="169069" y="9901"/>
                  </a:cubicBezTo>
                  <a:close/>
                  <a:moveTo>
                    <a:pt x="39107" y="1482"/>
                  </a:moveTo>
                  <a:cubicBezTo>
                    <a:pt x="39107" y="1482"/>
                    <a:pt x="39107" y="1482"/>
                    <a:pt x="79917" y="31115"/>
                  </a:cubicBezTo>
                  <a:cubicBezTo>
                    <a:pt x="82550" y="33809"/>
                    <a:pt x="82550" y="37850"/>
                    <a:pt x="81234" y="40544"/>
                  </a:cubicBezTo>
                  <a:cubicBezTo>
                    <a:pt x="79917" y="41891"/>
                    <a:pt x="78601" y="43238"/>
                    <a:pt x="75968" y="43238"/>
                  </a:cubicBezTo>
                  <a:cubicBezTo>
                    <a:pt x="74651" y="43238"/>
                    <a:pt x="73335" y="41891"/>
                    <a:pt x="72019" y="41891"/>
                  </a:cubicBezTo>
                  <a:lnTo>
                    <a:pt x="32525" y="10911"/>
                  </a:lnTo>
                  <a:cubicBezTo>
                    <a:pt x="29892" y="8217"/>
                    <a:pt x="28575" y="5523"/>
                    <a:pt x="31208" y="2829"/>
                  </a:cubicBezTo>
                  <a:cubicBezTo>
                    <a:pt x="32525" y="135"/>
                    <a:pt x="36474" y="-1212"/>
                    <a:pt x="39107" y="1482"/>
                  </a:cubicBezTo>
                  <a:close/>
                  <a:moveTo>
                    <a:pt x="299086" y="1451"/>
                  </a:moveTo>
                  <a:cubicBezTo>
                    <a:pt x="301705" y="-1212"/>
                    <a:pt x="305634" y="119"/>
                    <a:pt x="306944" y="2782"/>
                  </a:cubicBezTo>
                  <a:cubicBezTo>
                    <a:pt x="309563" y="5445"/>
                    <a:pt x="308254" y="8108"/>
                    <a:pt x="305634" y="10771"/>
                  </a:cubicBezTo>
                  <a:cubicBezTo>
                    <a:pt x="305634" y="10771"/>
                    <a:pt x="305634" y="10771"/>
                    <a:pt x="267653" y="38732"/>
                  </a:cubicBezTo>
                  <a:cubicBezTo>
                    <a:pt x="266343" y="40063"/>
                    <a:pt x="265033" y="40063"/>
                    <a:pt x="265033" y="40063"/>
                  </a:cubicBezTo>
                  <a:cubicBezTo>
                    <a:pt x="262414" y="40063"/>
                    <a:pt x="261104" y="38732"/>
                    <a:pt x="259795" y="37400"/>
                  </a:cubicBezTo>
                  <a:cubicBezTo>
                    <a:pt x="257175" y="34737"/>
                    <a:pt x="258485" y="30743"/>
                    <a:pt x="261104" y="2941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0" name="组合 39"/>
          <p:cNvGrpSpPr/>
          <p:nvPr/>
        </p:nvGrpSpPr>
        <p:grpSpPr>
          <a:xfrm>
            <a:off x="8879348" y="3417676"/>
            <a:ext cx="674363" cy="674361"/>
            <a:chOff x="3795382" y="1803403"/>
            <a:chExt cx="642806" cy="642805"/>
          </a:xfrm>
        </p:grpSpPr>
        <p:sp>
          <p:nvSpPr>
            <p:cNvPr id="41" name="椭圆 40"/>
            <p:cNvSpPr/>
            <p:nvPr/>
          </p:nvSpPr>
          <p:spPr>
            <a:xfrm rot="5400000">
              <a:off x="3795382" y="1803403"/>
              <a:ext cx="642805" cy="642806"/>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2" name="椭圆 35"/>
            <p:cNvSpPr/>
            <p:nvPr/>
          </p:nvSpPr>
          <p:spPr>
            <a:xfrm>
              <a:off x="3959308" y="1932699"/>
              <a:ext cx="318970" cy="384214"/>
            </a:xfrm>
            <a:custGeom>
              <a:avLst/>
              <a:gdLst>
                <a:gd name="T0" fmla="*/ 212 w 212"/>
                <a:gd name="T1" fmla="*/ 160 h 256"/>
                <a:gd name="T2" fmla="*/ 210 w 212"/>
                <a:gd name="T3" fmla="*/ 171 h 256"/>
                <a:gd name="T4" fmla="*/ 203 w 212"/>
                <a:gd name="T5" fmla="*/ 180 h 256"/>
                <a:gd name="T6" fmla="*/ 208 w 212"/>
                <a:gd name="T7" fmla="*/ 188 h 256"/>
                <a:gd name="T8" fmla="*/ 209 w 212"/>
                <a:gd name="T9" fmla="*/ 200 h 256"/>
                <a:gd name="T10" fmla="*/ 205 w 212"/>
                <a:gd name="T11" fmla="*/ 212 h 256"/>
                <a:gd name="T12" fmla="*/ 200 w 212"/>
                <a:gd name="T13" fmla="*/ 218 h 256"/>
                <a:gd name="T14" fmla="*/ 193 w 212"/>
                <a:gd name="T15" fmla="*/ 222 h 256"/>
                <a:gd name="T16" fmla="*/ 194 w 212"/>
                <a:gd name="T17" fmla="*/ 235 h 256"/>
                <a:gd name="T18" fmla="*/ 186 w 212"/>
                <a:gd name="T19" fmla="*/ 245 h 256"/>
                <a:gd name="T20" fmla="*/ 176 w 212"/>
                <a:gd name="T21" fmla="*/ 251 h 256"/>
                <a:gd name="T22" fmla="*/ 169 w 212"/>
                <a:gd name="T23" fmla="*/ 254 h 256"/>
                <a:gd name="T24" fmla="*/ 131 w 212"/>
                <a:gd name="T25" fmla="*/ 256 h 256"/>
                <a:gd name="T26" fmla="*/ 91 w 212"/>
                <a:gd name="T27" fmla="*/ 254 h 256"/>
                <a:gd name="T28" fmla="*/ 60 w 212"/>
                <a:gd name="T29" fmla="*/ 247 h 256"/>
                <a:gd name="T30" fmla="*/ 55 w 212"/>
                <a:gd name="T31" fmla="*/ 245 h 256"/>
                <a:gd name="T32" fmla="*/ 50 w 212"/>
                <a:gd name="T33" fmla="*/ 242 h 256"/>
                <a:gd name="T34" fmla="*/ 46 w 212"/>
                <a:gd name="T35" fmla="*/ 239 h 256"/>
                <a:gd name="T36" fmla="*/ 42 w 212"/>
                <a:gd name="T37" fmla="*/ 234 h 256"/>
                <a:gd name="T38" fmla="*/ 0 w 212"/>
                <a:gd name="T39" fmla="*/ 230 h 256"/>
                <a:gd name="T40" fmla="*/ 0 w 212"/>
                <a:gd name="T41" fmla="*/ 136 h 256"/>
                <a:gd name="T42" fmla="*/ 15 w 212"/>
                <a:gd name="T43" fmla="*/ 136 h 256"/>
                <a:gd name="T44" fmla="*/ 30 w 212"/>
                <a:gd name="T45" fmla="*/ 136 h 256"/>
                <a:gd name="T46" fmla="*/ 37 w 212"/>
                <a:gd name="T47" fmla="*/ 131 h 256"/>
                <a:gd name="T48" fmla="*/ 41 w 212"/>
                <a:gd name="T49" fmla="*/ 127 h 256"/>
                <a:gd name="T50" fmla="*/ 43 w 212"/>
                <a:gd name="T51" fmla="*/ 116 h 256"/>
                <a:gd name="T52" fmla="*/ 46 w 212"/>
                <a:gd name="T53" fmla="*/ 104 h 256"/>
                <a:gd name="T54" fmla="*/ 50 w 212"/>
                <a:gd name="T55" fmla="*/ 95 h 256"/>
                <a:gd name="T56" fmla="*/ 56 w 212"/>
                <a:gd name="T57" fmla="*/ 84 h 256"/>
                <a:gd name="T58" fmla="*/ 73 w 212"/>
                <a:gd name="T59" fmla="*/ 68 h 256"/>
                <a:gd name="T60" fmla="*/ 89 w 212"/>
                <a:gd name="T61" fmla="*/ 18 h 256"/>
                <a:gd name="T62" fmla="*/ 89 w 212"/>
                <a:gd name="T63" fmla="*/ 2 h 256"/>
                <a:gd name="T64" fmla="*/ 97 w 212"/>
                <a:gd name="T65" fmla="*/ 0 h 256"/>
                <a:gd name="T66" fmla="*/ 117 w 212"/>
                <a:gd name="T67" fmla="*/ 18 h 256"/>
                <a:gd name="T68" fmla="*/ 121 w 212"/>
                <a:gd name="T69" fmla="*/ 39 h 256"/>
                <a:gd name="T70" fmla="*/ 114 w 212"/>
                <a:gd name="T71" fmla="*/ 59 h 256"/>
                <a:gd name="T72" fmla="*/ 109 w 212"/>
                <a:gd name="T73" fmla="*/ 89 h 256"/>
                <a:gd name="T74" fmla="*/ 113 w 212"/>
                <a:gd name="T75" fmla="*/ 100 h 256"/>
                <a:gd name="T76" fmla="*/ 122 w 212"/>
                <a:gd name="T77" fmla="*/ 107 h 256"/>
                <a:gd name="T78" fmla="*/ 126 w 212"/>
                <a:gd name="T79" fmla="*/ 107 h 256"/>
                <a:gd name="T80" fmla="*/ 131 w 212"/>
                <a:gd name="T81" fmla="*/ 107 h 256"/>
                <a:gd name="T82" fmla="*/ 136 w 212"/>
                <a:gd name="T83" fmla="*/ 107 h 256"/>
                <a:gd name="T84" fmla="*/ 141 w 212"/>
                <a:gd name="T85" fmla="*/ 106 h 256"/>
                <a:gd name="T86" fmla="*/ 152 w 212"/>
                <a:gd name="T87" fmla="*/ 103 h 256"/>
                <a:gd name="T88" fmla="*/ 164 w 212"/>
                <a:gd name="T89" fmla="*/ 99 h 256"/>
                <a:gd name="T90" fmla="*/ 188 w 212"/>
                <a:gd name="T91" fmla="*/ 98 h 256"/>
                <a:gd name="T92" fmla="*/ 198 w 212"/>
                <a:gd name="T93" fmla="*/ 101 h 256"/>
                <a:gd name="T94" fmla="*/ 205 w 212"/>
                <a:gd name="T95" fmla="*/ 106 h 256"/>
                <a:gd name="T96" fmla="*/ 206 w 212"/>
                <a:gd name="T97" fmla="*/ 109 h 256"/>
                <a:gd name="T98" fmla="*/ 207 w 212"/>
                <a:gd name="T99" fmla="*/ 112 h 256"/>
                <a:gd name="T100" fmla="*/ 208 w 212"/>
                <a:gd name="T101" fmla="*/ 115 h 256"/>
                <a:gd name="T102" fmla="*/ 208 w 212"/>
                <a:gd name="T103" fmla="*/ 118 h 256"/>
                <a:gd name="T104" fmla="*/ 208 w 212"/>
                <a:gd name="T105" fmla="*/ 123 h 256"/>
                <a:gd name="T106" fmla="*/ 203 w 212"/>
                <a:gd name="T107" fmla="*/ 136 h 256"/>
                <a:gd name="T108" fmla="*/ 205 w 212"/>
                <a:gd name="T109" fmla="*/ 139 h 256"/>
                <a:gd name="T110" fmla="*/ 207 w 212"/>
                <a:gd name="T111" fmla="*/ 141 h 256"/>
                <a:gd name="T112" fmla="*/ 209 w 212"/>
                <a:gd name="T113" fmla="*/ 144 h 256"/>
                <a:gd name="T114" fmla="*/ 210 w 212"/>
                <a:gd name="T115" fmla="*/ 147 h 256"/>
                <a:gd name="T116" fmla="*/ 211 w 212"/>
                <a:gd name="T117" fmla="*/ 150 h 256"/>
                <a:gd name="T118" fmla="*/ 212 w 212"/>
                <a:gd name="T119" fmla="*/ 155 h 256"/>
                <a:gd name="T120" fmla="*/ 212 w 212"/>
                <a:gd name="T121" fmla="*/ 16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2" h="256">
                  <a:moveTo>
                    <a:pt x="212" y="160"/>
                  </a:moveTo>
                  <a:cubicBezTo>
                    <a:pt x="212" y="165"/>
                    <a:pt x="211" y="169"/>
                    <a:pt x="210" y="171"/>
                  </a:cubicBezTo>
                  <a:cubicBezTo>
                    <a:pt x="209" y="174"/>
                    <a:pt x="206" y="177"/>
                    <a:pt x="203" y="180"/>
                  </a:cubicBezTo>
                  <a:cubicBezTo>
                    <a:pt x="205" y="182"/>
                    <a:pt x="207" y="185"/>
                    <a:pt x="208" y="188"/>
                  </a:cubicBezTo>
                  <a:cubicBezTo>
                    <a:pt x="208" y="191"/>
                    <a:pt x="209" y="195"/>
                    <a:pt x="209" y="200"/>
                  </a:cubicBezTo>
                  <a:cubicBezTo>
                    <a:pt x="208" y="205"/>
                    <a:pt x="207" y="209"/>
                    <a:pt x="205" y="212"/>
                  </a:cubicBezTo>
                  <a:cubicBezTo>
                    <a:pt x="203" y="215"/>
                    <a:pt x="201" y="217"/>
                    <a:pt x="200" y="218"/>
                  </a:cubicBezTo>
                  <a:cubicBezTo>
                    <a:pt x="199" y="219"/>
                    <a:pt x="196" y="220"/>
                    <a:pt x="193" y="222"/>
                  </a:cubicBezTo>
                  <a:cubicBezTo>
                    <a:pt x="195" y="227"/>
                    <a:pt x="195" y="231"/>
                    <a:pt x="194" y="235"/>
                  </a:cubicBezTo>
                  <a:cubicBezTo>
                    <a:pt x="192" y="239"/>
                    <a:pt x="190" y="242"/>
                    <a:pt x="186" y="245"/>
                  </a:cubicBezTo>
                  <a:cubicBezTo>
                    <a:pt x="183" y="248"/>
                    <a:pt x="180" y="250"/>
                    <a:pt x="176" y="251"/>
                  </a:cubicBezTo>
                  <a:cubicBezTo>
                    <a:pt x="173" y="253"/>
                    <a:pt x="171" y="254"/>
                    <a:pt x="169" y="254"/>
                  </a:cubicBezTo>
                  <a:cubicBezTo>
                    <a:pt x="157" y="255"/>
                    <a:pt x="144" y="256"/>
                    <a:pt x="131" y="256"/>
                  </a:cubicBezTo>
                  <a:cubicBezTo>
                    <a:pt x="118" y="256"/>
                    <a:pt x="104" y="256"/>
                    <a:pt x="91" y="254"/>
                  </a:cubicBezTo>
                  <a:cubicBezTo>
                    <a:pt x="77" y="253"/>
                    <a:pt x="67" y="250"/>
                    <a:pt x="60" y="247"/>
                  </a:cubicBezTo>
                  <a:cubicBezTo>
                    <a:pt x="60" y="247"/>
                    <a:pt x="58" y="246"/>
                    <a:pt x="55" y="245"/>
                  </a:cubicBezTo>
                  <a:cubicBezTo>
                    <a:pt x="53" y="243"/>
                    <a:pt x="51" y="243"/>
                    <a:pt x="50" y="242"/>
                  </a:cubicBezTo>
                  <a:cubicBezTo>
                    <a:pt x="49" y="241"/>
                    <a:pt x="47" y="240"/>
                    <a:pt x="46" y="239"/>
                  </a:cubicBezTo>
                  <a:cubicBezTo>
                    <a:pt x="44" y="237"/>
                    <a:pt x="43" y="236"/>
                    <a:pt x="42" y="234"/>
                  </a:cubicBezTo>
                  <a:cubicBezTo>
                    <a:pt x="37" y="231"/>
                    <a:pt x="24" y="230"/>
                    <a:pt x="0" y="230"/>
                  </a:cubicBezTo>
                  <a:cubicBezTo>
                    <a:pt x="0" y="136"/>
                    <a:pt x="0" y="136"/>
                    <a:pt x="0" y="136"/>
                  </a:cubicBezTo>
                  <a:cubicBezTo>
                    <a:pt x="5" y="136"/>
                    <a:pt x="10" y="136"/>
                    <a:pt x="15" y="136"/>
                  </a:cubicBezTo>
                  <a:cubicBezTo>
                    <a:pt x="21" y="136"/>
                    <a:pt x="26" y="136"/>
                    <a:pt x="30" y="136"/>
                  </a:cubicBezTo>
                  <a:cubicBezTo>
                    <a:pt x="35" y="135"/>
                    <a:pt x="37" y="134"/>
                    <a:pt x="37" y="131"/>
                  </a:cubicBezTo>
                  <a:cubicBezTo>
                    <a:pt x="38" y="130"/>
                    <a:pt x="40" y="128"/>
                    <a:pt x="41" y="127"/>
                  </a:cubicBezTo>
                  <a:cubicBezTo>
                    <a:pt x="41" y="126"/>
                    <a:pt x="42" y="122"/>
                    <a:pt x="43" y="116"/>
                  </a:cubicBezTo>
                  <a:cubicBezTo>
                    <a:pt x="45" y="111"/>
                    <a:pt x="46" y="107"/>
                    <a:pt x="46" y="104"/>
                  </a:cubicBezTo>
                  <a:cubicBezTo>
                    <a:pt x="47" y="102"/>
                    <a:pt x="48" y="99"/>
                    <a:pt x="50" y="95"/>
                  </a:cubicBezTo>
                  <a:cubicBezTo>
                    <a:pt x="52" y="91"/>
                    <a:pt x="54" y="87"/>
                    <a:pt x="56" y="84"/>
                  </a:cubicBezTo>
                  <a:cubicBezTo>
                    <a:pt x="73" y="68"/>
                    <a:pt x="73" y="68"/>
                    <a:pt x="73" y="68"/>
                  </a:cubicBezTo>
                  <a:cubicBezTo>
                    <a:pt x="84" y="48"/>
                    <a:pt x="89" y="32"/>
                    <a:pt x="89" y="18"/>
                  </a:cubicBezTo>
                  <a:cubicBezTo>
                    <a:pt x="89" y="2"/>
                    <a:pt x="89" y="2"/>
                    <a:pt x="89" y="2"/>
                  </a:cubicBezTo>
                  <a:cubicBezTo>
                    <a:pt x="90" y="1"/>
                    <a:pt x="92" y="0"/>
                    <a:pt x="97" y="0"/>
                  </a:cubicBezTo>
                  <a:cubicBezTo>
                    <a:pt x="107" y="0"/>
                    <a:pt x="114" y="6"/>
                    <a:pt x="117" y="18"/>
                  </a:cubicBezTo>
                  <a:cubicBezTo>
                    <a:pt x="121" y="39"/>
                    <a:pt x="121" y="39"/>
                    <a:pt x="121" y="39"/>
                  </a:cubicBezTo>
                  <a:cubicBezTo>
                    <a:pt x="120" y="49"/>
                    <a:pt x="118" y="56"/>
                    <a:pt x="114" y="59"/>
                  </a:cubicBezTo>
                  <a:cubicBezTo>
                    <a:pt x="112" y="75"/>
                    <a:pt x="111" y="85"/>
                    <a:pt x="109" y="89"/>
                  </a:cubicBezTo>
                  <a:cubicBezTo>
                    <a:pt x="108" y="93"/>
                    <a:pt x="110" y="97"/>
                    <a:pt x="113" y="100"/>
                  </a:cubicBezTo>
                  <a:cubicBezTo>
                    <a:pt x="116" y="104"/>
                    <a:pt x="119" y="106"/>
                    <a:pt x="122" y="107"/>
                  </a:cubicBezTo>
                  <a:cubicBezTo>
                    <a:pt x="124" y="107"/>
                    <a:pt x="126" y="107"/>
                    <a:pt x="126" y="107"/>
                  </a:cubicBezTo>
                  <a:cubicBezTo>
                    <a:pt x="127" y="107"/>
                    <a:pt x="129" y="107"/>
                    <a:pt x="131" y="107"/>
                  </a:cubicBezTo>
                  <a:cubicBezTo>
                    <a:pt x="133" y="107"/>
                    <a:pt x="134" y="107"/>
                    <a:pt x="136" y="107"/>
                  </a:cubicBezTo>
                  <a:cubicBezTo>
                    <a:pt x="138" y="107"/>
                    <a:pt x="139" y="106"/>
                    <a:pt x="141" y="106"/>
                  </a:cubicBezTo>
                  <a:cubicBezTo>
                    <a:pt x="143" y="105"/>
                    <a:pt x="147" y="104"/>
                    <a:pt x="152" y="103"/>
                  </a:cubicBezTo>
                  <a:cubicBezTo>
                    <a:pt x="158" y="101"/>
                    <a:pt x="162" y="100"/>
                    <a:pt x="164" y="99"/>
                  </a:cubicBezTo>
                  <a:cubicBezTo>
                    <a:pt x="173" y="97"/>
                    <a:pt x="181" y="97"/>
                    <a:pt x="188" y="98"/>
                  </a:cubicBezTo>
                  <a:cubicBezTo>
                    <a:pt x="191" y="99"/>
                    <a:pt x="195" y="100"/>
                    <a:pt x="198" y="101"/>
                  </a:cubicBezTo>
                  <a:cubicBezTo>
                    <a:pt x="202" y="103"/>
                    <a:pt x="204" y="104"/>
                    <a:pt x="205" y="106"/>
                  </a:cubicBezTo>
                  <a:cubicBezTo>
                    <a:pt x="205" y="106"/>
                    <a:pt x="205" y="107"/>
                    <a:pt x="206" y="109"/>
                  </a:cubicBezTo>
                  <a:cubicBezTo>
                    <a:pt x="207" y="111"/>
                    <a:pt x="207" y="112"/>
                    <a:pt x="207" y="112"/>
                  </a:cubicBezTo>
                  <a:cubicBezTo>
                    <a:pt x="207" y="112"/>
                    <a:pt x="207" y="113"/>
                    <a:pt x="208" y="115"/>
                  </a:cubicBezTo>
                  <a:cubicBezTo>
                    <a:pt x="208" y="116"/>
                    <a:pt x="209" y="118"/>
                    <a:pt x="208" y="118"/>
                  </a:cubicBezTo>
                  <a:cubicBezTo>
                    <a:pt x="208" y="119"/>
                    <a:pt x="208" y="120"/>
                    <a:pt x="208" y="123"/>
                  </a:cubicBezTo>
                  <a:cubicBezTo>
                    <a:pt x="208" y="125"/>
                    <a:pt x="206" y="129"/>
                    <a:pt x="203" y="136"/>
                  </a:cubicBezTo>
                  <a:cubicBezTo>
                    <a:pt x="203" y="136"/>
                    <a:pt x="204" y="137"/>
                    <a:pt x="205" y="139"/>
                  </a:cubicBezTo>
                  <a:cubicBezTo>
                    <a:pt x="206" y="140"/>
                    <a:pt x="207" y="141"/>
                    <a:pt x="207" y="141"/>
                  </a:cubicBezTo>
                  <a:cubicBezTo>
                    <a:pt x="207" y="142"/>
                    <a:pt x="208" y="143"/>
                    <a:pt x="209" y="144"/>
                  </a:cubicBezTo>
                  <a:cubicBezTo>
                    <a:pt x="209" y="145"/>
                    <a:pt x="210" y="146"/>
                    <a:pt x="210" y="147"/>
                  </a:cubicBezTo>
                  <a:cubicBezTo>
                    <a:pt x="210" y="148"/>
                    <a:pt x="211" y="149"/>
                    <a:pt x="211" y="150"/>
                  </a:cubicBezTo>
                  <a:cubicBezTo>
                    <a:pt x="211" y="152"/>
                    <a:pt x="212" y="153"/>
                    <a:pt x="212" y="155"/>
                  </a:cubicBezTo>
                  <a:cubicBezTo>
                    <a:pt x="212" y="156"/>
                    <a:pt x="212" y="158"/>
                    <a:pt x="212" y="16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4" name="组合 43"/>
          <p:cNvGrpSpPr/>
          <p:nvPr/>
        </p:nvGrpSpPr>
        <p:grpSpPr>
          <a:xfrm>
            <a:off x="4597033" y="4293549"/>
            <a:ext cx="2952874" cy="1533845"/>
            <a:chOff x="-2286766" y="1787957"/>
            <a:chExt cx="2952874" cy="1533845"/>
          </a:xfrm>
        </p:grpSpPr>
        <p:sp>
          <p:nvSpPr>
            <p:cNvPr id="45" name="矩形 44"/>
            <p:cNvSpPr/>
            <p:nvPr/>
          </p:nvSpPr>
          <p:spPr>
            <a:xfrm>
              <a:off x="-2286766" y="2140581"/>
              <a:ext cx="2952874" cy="1181221"/>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200" dirty="0">
                  <a:solidFill>
                    <a:prstClr val="white">
                      <a:alpha val="80000"/>
                    </a:prstClr>
                  </a:solidFill>
                  <a:latin typeface="Arial" panose="020B0604020202020204"/>
                  <a:ea typeface="微软雅黑" panose="020B0503020204020204" charset="-122"/>
                </a:rPr>
                <a:t>适用于读多写少的应用</a:t>
              </a:r>
              <a:r>
                <a:rPr lang="zh-CN" altLang="en-US" sz="1200" dirty="0" smtClean="0">
                  <a:solidFill>
                    <a:prstClr val="white">
                      <a:alpha val="80000"/>
                    </a:prstClr>
                  </a:solidFill>
                  <a:latin typeface="Arial" panose="020B0604020202020204"/>
                  <a:ea typeface="微软雅黑" panose="020B0503020204020204" charset="-122"/>
                </a:rPr>
                <a:t>场景</a:t>
              </a:r>
              <a:endParaRPr lang="en-US" altLang="zh-CN" sz="1200" dirty="0" smtClean="0">
                <a:solidFill>
                  <a:prstClr val="white">
                    <a:alpha val="80000"/>
                  </a:prstClr>
                </a:solidFill>
                <a:latin typeface="Arial" panose="020B0604020202020204"/>
                <a:ea typeface="微软雅黑" panose="020B0503020204020204" charset="-122"/>
              </a:endParaRPr>
            </a:p>
            <a:p>
              <a:pPr algn="ctr">
                <a:lnSpc>
                  <a:spcPct val="120000"/>
                </a:lnSpc>
              </a:pPr>
              <a:r>
                <a:rPr lang="en-US" altLang="zh-CN" sz="1200" dirty="0" smtClean="0">
                  <a:solidFill>
                    <a:prstClr val="white">
                      <a:alpha val="80000"/>
                    </a:prstClr>
                  </a:solidFill>
                  <a:latin typeface="Arial" panose="020B0604020202020204"/>
                  <a:ea typeface="微软雅黑" panose="020B0503020204020204" charset="-122"/>
                </a:rPr>
                <a:t>fail-fast,</a:t>
              </a:r>
              <a:r>
                <a:rPr lang="zh-CN" altLang="en-US" sz="1200" dirty="0">
                  <a:solidFill>
                    <a:prstClr val="white">
                      <a:alpha val="80000"/>
                    </a:prstClr>
                  </a:solidFill>
                  <a:latin typeface="Arial" panose="020B0604020202020204"/>
                  <a:ea typeface="微软雅黑" panose="020B0503020204020204" charset="-122"/>
                </a:rPr>
                <a:t>检测到容器在遍历过程中发生了修改，则抛出 </a:t>
              </a:r>
              <a:r>
                <a:rPr lang="en-US" altLang="zh-CN" sz="1200" dirty="0" err="1">
                  <a:solidFill>
                    <a:prstClr val="white">
                      <a:alpha val="80000"/>
                    </a:prstClr>
                  </a:solidFill>
                  <a:latin typeface="Arial" panose="020B0604020202020204"/>
                  <a:ea typeface="微软雅黑" panose="020B0503020204020204" charset="-122"/>
                </a:rPr>
                <a:t>ConcurrentModificationException</a:t>
              </a:r>
              <a:r>
                <a:rPr lang="zh-CN" altLang="en-US" sz="1200" dirty="0">
                  <a:solidFill>
                    <a:prstClr val="white">
                      <a:alpha val="80000"/>
                    </a:prstClr>
                  </a:solidFill>
                  <a:latin typeface="Arial" panose="020B0604020202020204"/>
                  <a:ea typeface="微软雅黑" panose="020B0503020204020204" charset="-122"/>
                </a:rPr>
                <a:t>，不再继续遍历</a:t>
              </a:r>
              <a:endParaRPr lang="zh-CN" altLang="en-US" sz="1200" dirty="0">
                <a:solidFill>
                  <a:prstClr val="white">
                    <a:alpha val="80000"/>
                  </a:prstClr>
                </a:solidFill>
                <a:latin typeface="Arial" panose="020B0604020202020204"/>
                <a:ea typeface="微软雅黑" panose="020B0503020204020204" charset="-122"/>
              </a:endParaRPr>
            </a:p>
          </p:txBody>
        </p:sp>
        <p:sp>
          <p:nvSpPr>
            <p:cNvPr id="46" name="矩形 45"/>
            <p:cNvSpPr/>
            <p:nvPr/>
          </p:nvSpPr>
          <p:spPr>
            <a:xfrm>
              <a:off x="-1593075" y="1787957"/>
              <a:ext cx="1565493" cy="394210"/>
            </a:xfrm>
            <a:prstGeom prst="rect">
              <a:avLst/>
            </a:prstGeom>
            <a:noFill/>
          </p:spPr>
          <p:txBody>
            <a:bodyPr wrap="none" rtlCol="0">
              <a:spAutoFit/>
              <a:scene3d>
                <a:camera prst="orthographicFront"/>
                <a:lightRig rig="threePt" dir="t"/>
              </a:scene3d>
              <a:sp3d contourW="12700"/>
            </a:bodyPr>
            <a:lstStyle/>
            <a:p>
              <a:pPr algn="ctr">
                <a:lnSpc>
                  <a:spcPct val="120000"/>
                </a:lnSpc>
              </a:pPr>
              <a:r>
                <a:rPr lang="en-US" altLang="zh-CN" dirty="0" err="1">
                  <a:solidFill>
                    <a:schemeClr val="bg1"/>
                  </a:solidFill>
                </a:rPr>
                <a:t>CopyOnWrite</a:t>
              </a:r>
              <a:endParaRPr lang="zh-CN" altLang="en-US" b="1" dirty="0">
                <a:solidFill>
                  <a:schemeClr val="bg1"/>
                </a:solidFill>
                <a:latin typeface="Arial" panose="020B0604020202020204"/>
                <a:ea typeface="微软雅黑" panose="020B0503020204020204" charset="-122"/>
              </a:endParaRPr>
            </a:p>
          </p:txBody>
        </p:sp>
      </p:grpSp>
      <p:grpSp>
        <p:nvGrpSpPr>
          <p:cNvPr id="47" name="组合 46"/>
          <p:cNvGrpSpPr/>
          <p:nvPr/>
        </p:nvGrpSpPr>
        <p:grpSpPr>
          <a:xfrm>
            <a:off x="5736288" y="3381773"/>
            <a:ext cx="674363" cy="674361"/>
            <a:chOff x="3795382" y="1803403"/>
            <a:chExt cx="642806" cy="642805"/>
          </a:xfrm>
        </p:grpSpPr>
        <p:sp>
          <p:nvSpPr>
            <p:cNvPr id="48" name="椭圆 47"/>
            <p:cNvSpPr/>
            <p:nvPr/>
          </p:nvSpPr>
          <p:spPr>
            <a:xfrm rot="5400000">
              <a:off x="3795382" y="1803403"/>
              <a:ext cx="642805" cy="642806"/>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9" name="椭圆 35"/>
            <p:cNvSpPr/>
            <p:nvPr/>
          </p:nvSpPr>
          <p:spPr>
            <a:xfrm>
              <a:off x="3959308" y="1932699"/>
              <a:ext cx="318970" cy="384214"/>
            </a:xfrm>
            <a:custGeom>
              <a:avLst/>
              <a:gdLst>
                <a:gd name="T0" fmla="*/ 212 w 212"/>
                <a:gd name="T1" fmla="*/ 160 h 256"/>
                <a:gd name="T2" fmla="*/ 210 w 212"/>
                <a:gd name="T3" fmla="*/ 171 h 256"/>
                <a:gd name="T4" fmla="*/ 203 w 212"/>
                <a:gd name="T5" fmla="*/ 180 h 256"/>
                <a:gd name="T6" fmla="*/ 208 w 212"/>
                <a:gd name="T7" fmla="*/ 188 h 256"/>
                <a:gd name="T8" fmla="*/ 209 w 212"/>
                <a:gd name="T9" fmla="*/ 200 h 256"/>
                <a:gd name="T10" fmla="*/ 205 w 212"/>
                <a:gd name="T11" fmla="*/ 212 h 256"/>
                <a:gd name="T12" fmla="*/ 200 w 212"/>
                <a:gd name="T13" fmla="*/ 218 h 256"/>
                <a:gd name="T14" fmla="*/ 193 w 212"/>
                <a:gd name="T15" fmla="*/ 222 h 256"/>
                <a:gd name="T16" fmla="*/ 194 w 212"/>
                <a:gd name="T17" fmla="*/ 235 h 256"/>
                <a:gd name="T18" fmla="*/ 186 w 212"/>
                <a:gd name="T19" fmla="*/ 245 h 256"/>
                <a:gd name="T20" fmla="*/ 176 w 212"/>
                <a:gd name="T21" fmla="*/ 251 h 256"/>
                <a:gd name="T22" fmla="*/ 169 w 212"/>
                <a:gd name="T23" fmla="*/ 254 h 256"/>
                <a:gd name="T24" fmla="*/ 131 w 212"/>
                <a:gd name="T25" fmla="*/ 256 h 256"/>
                <a:gd name="T26" fmla="*/ 91 w 212"/>
                <a:gd name="T27" fmla="*/ 254 h 256"/>
                <a:gd name="T28" fmla="*/ 60 w 212"/>
                <a:gd name="T29" fmla="*/ 247 h 256"/>
                <a:gd name="T30" fmla="*/ 55 w 212"/>
                <a:gd name="T31" fmla="*/ 245 h 256"/>
                <a:gd name="T32" fmla="*/ 50 w 212"/>
                <a:gd name="T33" fmla="*/ 242 h 256"/>
                <a:gd name="T34" fmla="*/ 46 w 212"/>
                <a:gd name="T35" fmla="*/ 239 h 256"/>
                <a:gd name="T36" fmla="*/ 42 w 212"/>
                <a:gd name="T37" fmla="*/ 234 h 256"/>
                <a:gd name="T38" fmla="*/ 0 w 212"/>
                <a:gd name="T39" fmla="*/ 230 h 256"/>
                <a:gd name="T40" fmla="*/ 0 w 212"/>
                <a:gd name="T41" fmla="*/ 136 h 256"/>
                <a:gd name="T42" fmla="*/ 15 w 212"/>
                <a:gd name="T43" fmla="*/ 136 h 256"/>
                <a:gd name="T44" fmla="*/ 30 w 212"/>
                <a:gd name="T45" fmla="*/ 136 h 256"/>
                <a:gd name="T46" fmla="*/ 37 w 212"/>
                <a:gd name="T47" fmla="*/ 131 h 256"/>
                <a:gd name="T48" fmla="*/ 41 w 212"/>
                <a:gd name="T49" fmla="*/ 127 h 256"/>
                <a:gd name="T50" fmla="*/ 43 w 212"/>
                <a:gd name="T51" fmla="*/ 116 h 256"/>
                <a:gd name="T52" fmla="*/ 46 w 212"/>
                <a:gd name="T53" fmla="*/ 104 h 256"/>
                <a:gd name="T54" fmla="*/ 50 w 212"/>
                <a:gd name="T55" fmla="*/ 95 h 256"/>
                <a:gd name="T56" fmla="*/ 56 w 212"/>
                <a:gd name="T57" fmla="*/ 84 h 256"/>
                <a:gd name="T58" fmla="*/ 73 w 212"/>
                <a:gd name="T59" fmla="*/ 68 h 256"/>
                <a:gd name="T60" fmla="*/ 89 w 212"/>
                <a:gd name="T61" fmla="*/ 18 h 256"/>
                <a:gd name="T62" fmla="*/ 89 w 212"/>
                <a:gd name="T63" fmla="*/ 2 h 256"/>
                <a:gd name="T64" fmla="*/ 97 w 212"/>
                <a:gd name="T65" fmla="*/ 0 h 256"/>
                <a:gd name="T66" fmla="*/ 117 w 212"/>
                <a:gd name="T67" fmla="*/ 18 h 256"/>
                <a:gd name="T68" fmla="*/ 121 w 212"/>
                <a:gd name="T69" fmla="*/ 39 h 256"/>
                <a:gd name="T70" fmla="*/ 114 w 212"/>
                <a:gd name="T71" fmla="*/ 59 h 256"/>
                <a:gd name="T72" fmla="*/ 109 w 212"/>
                <a:gd name="T73" fmla="*/ 89 h 256"/>
                <a:gd name="T74" fmla="*/ 113 w 212"/>
                <a:gd name="T75" fmla="*/ 100 h 256"/>
                <a:gd name="T76" fmla="*/ 122 w 212"/>
                <a:gd name="T77" fmla="*/ 107 h 256"/>
                <a:gd name="T78" fmla="*/ 126 w 212"/>
                <a:gd name="T79" fmla="*/ 107 h 256"/>
                <a:gd name="T80" fmla="*/ 131 w 212"/>
                <a:gd name="T81" fmla="*/ 107 h 256"/>
                <a:gd name="T82" fmla="*/ 136 w 212"/>
                <a:gd name="T83" fmla="*/ 107 h 256"/>
                <a:gd name="T84" fmla="*/ 141 w 212"/>
                <a:gd name="T85" fmla="*/ 106 h 256"/>
                <a:gd name="T86" fmla="*/ 152 w 212"/>
                <a:gd name="T87" fmla="*/ 103 h 256"/>
                <a:gd name="T88" fmla="*/ 164 w 212"/>
                <a:gd name="T89" fmla="*/ 99 h 256"/>
                <a:gd name="T90" fmla="*/ 188 w 212"/>
                <a:gd name="T91" fmla="*/ 98 h 256"/>
                <a:gd name="T92" fmla="*/ 198 w 212"/>
                <a:gd name="T93" fmla="*/ 101 h 256"/>
                <a:gd name="T94" fmla="*/ 205 w 212"/>
                <a:gd name="T95" fmla="*/ 106 h 256"/>
                <a:gd name="T96" fmla="*/ 206 w 212"/>
                <a:gd name="T97" fmla="*/ 109 h 256"/>
                <a:gd name="T98" fmla="*/ 207 w 212"/>
                <a:gd name="T99" fmla="*/ 112 h 256"/>
                <a:gd name="T100" fmla="*/ 208 w 212"/>
                <a:gd name="T101" fmla="*/ 115 h 256"/>
                <a:gd name="T102" fmla="*/ 208 w 212"/>
                <a:gd name="T103" fmla="*/ 118 h 256"/>
                <a:gd name="T104" fmla="*/ 208 w 212"/>
                <a:gd name="T105" fmla="*/ 123 h 256"/>
                <a:gd name="T106" fmla="*/ 203 w 212"/>
                <a:gd name="T107" fmla="*/ 136 h 256"/>
                <a:gd name="T108" fmla="*/ 205 w 212"/>
                <a:gd name="T109" fmla="*/ 139 h 256"/>
                <a:gd name="T110" fmla="*/ 207 w 212"/>
                <a:gd name="T111" fmla="*/ 141 h 256"/>
                <a:gd name="T112" fmla="*/ 209 w 212"/>
                <a:gd name="T113" fmla="*/ 144 h 256"/>
                <a:gd name="T114" fmla="*/ 210 w 212"/>
                <a:gd name="T115" fmla="*/ 147 h 256"/>
                <a:gd name="T116" fmla="*/ 211 w 212"/>
                <a:gd name="T117" fmla="*/ 150 h 256"/>
                <a:gd name="T118" fmla="*/ 212 w 212"/>
                <a:gd name="T119" fmla="*/ 155 h 256"/>
                <a:gd name="T120" fmla="*/ 212 w 212"/>
                <a:gd name="T121" fmla="*/ 16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2" h="256">
                  <a:moveTo>
                    <a:pt x="212" y="160"/>
                  </a:moveTo>
                  <a:cubicBezTo>
                    <a:pt x="212" y="165"/>
                    <a:pt x="211" y="169"/>
                    <a:pt x="210" y="171"/>
                  </a:cubicBezTo>
                  <a:cubicBezTo>
                    <a:pt x="209" y="174"/>
                    <a:pt x="206" y="177"/>
                    <a:pt x="203" y="180"/>
                  </a:cubicBezTo>
                  <a:cubicBezTo>
                    <a:pt x="205" y="182"/>
                    <a:pt x="207" y="185"/>
                    <a:pt x="208" y="188"/>
                  </a:cubicBezTo>
                  <a:cubicBezTo>
                    <a:pt x="208" y="191"/>
                    <a:pt x="209" y="195"/>
                    <a:pt x="209" y="200"/>
                  </a:cubicBezTo>
                  <a:cubicBezTo>
                    <a:pt x="208" y="205"/>
                    <a:pt x="207" y="209"/>
                    <a:pt x="205" y="212"/>
                  </a:cubicBezTo>
                  <a:cubicBezTo>
                    <a:pt x="203" y="215"/>
                    <a:pt x="201" y="217"/>
                    <a:pt x="200" y="218"/>
                  </a:cubicBezTo>
                  <a:cubicBezTo>
                    <a:pt x="199" y="219"/>
                    <a:pt x="196" y="220"/>
                    <a:pt x="193" y="222"/>
                  </a:cubicBezTo>
                  <a:cubicBezTo>
                    <a:pt x="195" y="227"/>
                    <a:pt x="195" y="231"/>
                    <a:pt x="194" y="235"/>
                  </a:cubicBezTo>
                  <a:cubicBezTo>
                    <a:pt x="192" y="239"/>
                    <a:pt x="190" y="242"/>
                    <a:pt x="186" y="245"/>
                  </a:cubicBezTo>
                  <a:cubicBezTo>
                    <a:pt x="183" y="248"/>
                    <a:pt x="180" y="250"/>
                    <a:pt x="176" y="251"/>
                  </a:cubicBezTo>
                  <a:cubicBezTo>
                    <a:pt x="173" y="253"/>
                    <a:pt x="171" y="254"/>
                    <a:pt x="169" y="254"/>
                  </a:cubicBezTo>
                  <a:cubicBezTo>
                    <a:pt x="157" y="255"/>
                    <a:pt x="144" y="256"/>
                    <a:pt x="131" y="256"/>
                  </a:cubicBezTo>
                  <a:cubicBezTo>
                    <a:pt x="118" y="256"/>
                    <a:pt x="104" y="256"/>
                    <a:pt x="91" y="254"/>
                  </a:cubicBezTo>
                  <a:cubicBezTo>
                    <a:pt x="77" y="253"/>
                    <a:pt x="67" y="250"/>
                    <a:pt x="60" y="247"/>
                  </a:cubicBezTo>
                  <a:cubicBezTo>
                    <a:pt x="60" y="247"/>
                    <a:pt x="58" y="246"/>
                    <a:pt x="55" y="245"/>
                  </a:cubicBezTo>
                  <a:cubicBezTo>
                    <a:pt x="53" y="243"/>
                    <a:pt x="51" y="243"/>
                    <a:pt x="50" y="242"/>
                  </a:cubicBezTo>
                  <a:cubicBezTo>
                    <a:pt x="49" y="241"/>
                    <a:pt x="47" y="240"/>
                    <a:pt x="46" y="239"/>
                  </a:cubicBezTo>
                  <a:cubicBezTo>
                    <a:pt x="44" y="237"/>
                    <a:pt x="43" y="236"/>
                    <a:pt x="42" y="234"/>
                  </a:cubicBezTo>
                  <a:cubicBezTo>
                    <a:pt x="37" y="231"/>
                    <a:pt x="24" y="230"/>
                    <a:pt x="0" y="230"/>
                  </a:cubicBezTo>
                  <a:cubicBezTo>
                    <a:pt x="0" y="136"/>
                    <a:pt x="0" y="136"/>
                    <a:pt x="0" y="136"/>
                  </a:cubicBezTo>
                  <a:cubicBezTo>
                    <a:pt x="5" y="136"/>
                    <a:pt x="10" y="136"/>
                    <a:pt x="15" y="136"/>
                  </a:cubicBezTo>
                  <a:cubicBezTo>
                    <a:pt x="21" y="136"/>
                    <a:pt x="26" y="136"/>
                    <a:pt x="30" y="136"/>
                  </a:cubicBezTo>
                  <a:cubicBezTo>
                    <a:pt x="35" y="135"/>
                    <a:pt x="37" y="134"/>
                    <a:pt x="37" y="131"/>
                  </a:cubicBezTo>
                  <a:cubicBezTo>
                    <a:pt x="38" y="130"/>
                    <a:pt x="40" y="128"/>
                    <a:pt x="41" y="127"/>
                  </a:cubicBezTo>
                  <a:cubicBezTo>
                    <a:pt x="41" y="126"/>
                    <a:pt x="42" y="122"/>
                    <a:pt x="43" y="116"/>
                  </a:cubicBezTo>
                  <a:cubicBezTo>
                    <a:pt x="45" y="111"/>
                    <a:pt x="46" y="107"/>
                    <a:pt x="46" y="104"/>
                  </a:cubicBezTo>
                  <a:cubicBezTo>
                    <a:pt x="47" y="102"/>
                    <a:pt x="48" y="99"/>
                    <a:pt x="50" y="95"/>
                  </a:cubicBezTo>
                  <a:cubicBezTo>
                    <a:pt x="52" y="91"/>
                    <a:pt x="54" y="87"/>
                    <a:pt x="56" y="84"/>
                  </a:cubicBezTo>
                  <a:cubicBezTo>
                    <a:pt x="73" y="68"/>
                    <a:pt x="73" y="68"/>
                    <a:pt x="73" y="68"/>
                  </a:cubicBezTo>
                  <a:cubicBezTo>
                    <a:pt x="84" y="48"/>
                    <a:pt x="89" y="32"/>
                    <a:pt x="89" y="18"/>
                  </a:cubicBezTo>
                  <a:cubicBezTo>
                    <a:pt x="89" y="2"/>
                    <a:pt x="89" y="2"/>
                    <a:pt x="89" y="2"/>
                  </a:cubicBezTo>
                  <a:cubicBezTo>
                    <a:pt x="90" y="1"/>
                    <a:pt x="92" y="0"/>
                    <a:pt x="97" y="0"/>
                  </a:cubicBezTo>
                  <a:cubicBezTo>
                    <a:pt x="107" y="0"/>
                    <a:pt x="114" y="6"/>
                    <a:pt x="117" y="18"/>
                  </a:cubicBezTo>
                  <a:cubicBezTo>
                    <a:pt x="121" y="39"/>
                    <a:pt x="121" y="39"/>
                    <a:pt x="121" y="39"/>
                  </a:cubicBezTo>
                  <a:cubicBezTo>
                    <a:pt x="120" y="49"/>
                    <a:pt x="118" y="56"/>
                    <a:pt x="114" y="59"/>
                  </a:cubicBezTo>
                  <a:cubicBezTo>
                    <a:pt x="112" y="75"/>
                    <a:pt x="111" y="85"/>
                    <a:pt x="109" y="89"/>
                  </a:cubicBezTo>
                  <a:cubicBezTo>
                    <a:pt x="108" y="93"/>
                    <a:pt x="110" y="97"/>
                    <a:pt x="113" y="100"/>
                  </a:cubicBezTo>
                  <a:cubicBezTo>
                    <a:pt x="116" y="104"/>
                    <a:pt x="119" y="106"/>
                    <a:pt x="122" y="107"/>
                  </a:cubicBezTo>
                  <a:cubicBezTo>
                    <a:pt x="124" y="107"/>
                    <a:pt x="126" y="107"/>
                    <a:pt x="126" y="107"/>
                  </a:cubicBezTo>
                  <a:cubicBezTo>
                    <a:pt x="127" y="107"/>
                    <a:pt x="129" y="107"/>
                    <a:pt x="131" y="107"/>
                  </a:cubicBezTo>
                  <a:cubicBezTo>
                    <a:pt x="133" y="107"/>
                    <a:pt x="134" y="107"/>
                    <a:pt x="136" y="107"/>
                  </a:cubicBezTo>
                  <a:cubicBezTo>
                    <a:pt x="138" y="107"/>
                    <a:pt x="139" y="106"/>
                    <a:pt x="141" y="106"/>
                  </a:cubicBezTo>
                  <a:cubicBezTo>
                    <a:pt x="143" y="105"/>
                    <a:pt x="147" y="104"/>
                    <a:pt x="152" y="103"/>
                  </a:cubicBezTo>
                  <a:cubicBezTo>
                    <a:pt x="158" y="101"/>
                    <a:pt x="162" y="100"/>
                    <a:pt x="164" y="99"/>
                  </a:cubicBezTo>
                  <a:cubicBezTo>
                    <a:pt x="173" y="97"/>
                    <a:pt x="181" y="97"/>
                    <a:pt x="188" y="98"/>
                  </a:cubicBezTo>
                  <a:cubicBezTo>
                    <a:pt x="191" y="99"/>
                    <a:pt x="195" y="100"/>
                    <a:pt x="198" y="101"/>
                  </a:cubicBezTo>
                  <a:cubicBezTo>
                    <a:pt x="202" y="103"/>
                    <a:pt x="204" y="104"/>
                    <a:pt x="205" y="106"/>
                  </a:cubicBezTo>
                  <a:cubicBezTo>
                    <a:pt x="205" y="106"/>
                    <a:pt x="205" y="107"/>
                    <a:pt x="206" y="109"/>
                  </a:cubicBezTo>
                  <a:cubicBezTo>
                    <a:pt x="207" y="111"/>
                    <a:pt x="207" y="112"/>
                    <a:pt x="207" y="112"/>
                  </a:cubicBezTo>
                  <a:cubicBezTo>
                    <a:pt x="207" y="112"/>
                    <a:pt x="207" y="113"/>
                    <a:pt x="208" y="115"/>
                  </a:cubicBezTo>
                  <a:cubicBezTo>
                    <a:pt x="208" y="116"/>
                    <a:pt x="209" y="118"/>
                    <a:pt x="208" y="118"/>
                  </a:cubicBezTo>
                  <a:cubicBezTo>
                    <a:pt x="208" y="119"/>
                    <a:pt x="208" y="120"/>
                    <a:pt x="208" y="123"/>
                  </a:cubicBezTo>
                  <a:cubicBezTo>
                    <a:pt x="208" y="125"/>
                    <a:pt x="206" y="129"/>
                    <a:pt x="203" y="136"/>
                  </a:cubicBezTo>
                  <a:cubicBezTo>
                    <a:pt x="203" y="136"/>
                    <a:pt x="204" y="137"/>
                    <a:pt x="205" y="139"/>
                  </a:cubicBezTo>
                  <a:cubicBezTo>
                    <a:pt x="206" y="140"/>
                    <a:pt x="207" y="141"/>
                    <a:pt x="207" y="141"/>
                  </a:cubicBezTo>
                  <a:cubicBezTo>
                    <a:pt x="207" y="142"/>
                    <a:pt x="208" y="143"/>
                    <a:pt x="209" y="144"/>
                  </a:cubicBezTo>
                  <a:cubicBezTo>
                    <a:pt x="209" y="145"/>
                    <a:pt x="210" y="146"/>
                    <a:pt x="210" y="147"/>
                  </a:cubicBezTo>
                  <a:cubicBezTo>
                    <a:pt x="210" y="148"/>
                    <a:pt x="211" y="149"/>
                    <a:pt x="211" y="150"/>
                  </a:cubicBezTo>
                  <a:cubicBezTo>
                    <a:pt x="211" y="152"/>
                    <a:pt x="212" y="153"/>
                    <a:pt x="212" y="155"/>
                  </a:cubicBezTo>
                  <a:cubicBezTo>
                    <a:pt x="212" y="156"/>
                    <a:pt x="212" y="158"/>
                    <a:pt x="212" y="16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 calcmode="lin" valueType="num">
                                      <p:cBhvr>
                                        <p:cTn id="9" dur="1000" fill="hold"/>
                                        <p:tgtEl>
                                          <p:spTgt spid="15"/>
                                        </p:tgtEl>
                                        <p:attrNameLst>
                                          <p:attrName>style.rotation</p:attrName>
                                        </p:attrNameLst>
                                      </p:cBhvr>
                                      <p:tavLst>
                                        <p:tav tm="0">
                                          <p:val>
                                            <p:fltVal val="90"/>
                                          </p:val>
                                        </p:tav>
                                        <p:tav tm="100000">
                                          <p:val>
                                            <p:fltVal val="0"/>
                                          </p:val>
                                        </p:tav>
                                      </p:tavLst>
                                    </p:anim>
                                    <p:animEffect transition="in" filter="fade">
                                      <p:cBhvr>
                                        <p:cTn id="10" dur="1000"/>
                                        <p:tgtEl>
                                          <p:spTgt spid="15"/>
                                        </p:tgtEl>
                                      </p:cBhvr>
                                    </p:animEffect>
                                  </p:childTnLst>
                                </p:cTn>
                              </p:par>
                            </p:childTnLst>
                          </p:cTn>
                        </p:par>
                        <p:par>
                          <p:cTn id="11" fill="hold">
                            <p:stCondLst>
                              <p:cond delay="1000"/>
                            </p:stCondLst>
                            <p:childTnLst>
                              <p:par>
                                <p:cTn id="12" presetID="2" presetClass="entr" presetSubtype="4" fill="hold" nodeType="afterEffect">
                                  <p:stCondLst>
                                    <p:cond delay="0"/>
                                  </p:stCondLst>
                                  <p:childTnLst>
                                    <p:set>
                                      <p:cBhvr>
                                        <p:cTn id="13" dur="1" fill="hold">
                                          <p:stCondLst>
                                            <p:cond delay="0"/>
                                          </p:stCondLst>
                                        </p:cTn>
                                        <p:tgtEl>
                                          <p:spTgt spid="37"/>
                                        </p:tgtEl>
                                        <p:attrNameLst>
                                          <p:attrName>style.visibility</p:attrName>
                                        </p:attrNameLst>
                                      </p:cBhvr>
                                      <p:to>
                                        <p:strVal val="visible"/>
                                      </p:to>
                                    </p:set>
                                    <p:anim calcmode="lin" valueType="num">
                                      <p:cBhvr additive="base">
                                        <p:cTn id="14" dur="500" fill="hold"/>
                                        <p:tgtEl>
                                          <p:spTgt spid="37"/>
                                        </p:tgtEl>
                                        <p:attrNameLst>
                                          <p:attrName>ppt_x</p:attrName>
                                        </p:attrNameLst>
                                      </p:cBhvr>
                                      <p:tavLst>
                                        <p:tav tm="0">
                                          <p:val>
                                            <p:strVal val="#ppt_x"/>
                                          </p:val>
                                        </p:tav>
                                        <p:tav tm="100000">
                                          <p:val>
                                            <p:strVal val="#ppt_x"/>
                                          </p:val>
                                        </p:tav>
                                      </p:tavLst>
                                    </p:anim>
                                    <p:anim calcmode="lin" valueType="num">
                                      <p:cBhvr additive="base">
                                        <p:cTn id="15" dur="500" fill="hold"/>
                                        <p:tgtEl>
                                          <p:spTgt spid="37"/>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25"/>
                                        </p:tgtEl>
                                        <p:attrNameLst>
                                          <p:attrName>style.visibility</p:attrName>
                                        </p:attrNameLst>
                                      </p:cBhvr>
                                      <p:to>
                                        <p:strVal val="visible"/>
                                      </p:to>
                                    </p:set>
                                    <p:anim calcmode="lin" valueType="num">
                                      <p:cBhvr additive="base">
                                        <p:cTn id="18" dur="500" fill="hold"/>
                                        <p:tgtEl>
                                          <p:spTgt spid="25"/>
                                        </p:tgtEl>
                                        <p:attrNameLst>
                                          <p:attrName>ppt_x</p:attrName>
                                        </p:attrNameLst>
                                      </p:cBhvr>
                                      <p:tavLst>
                                        <p:tav tm="0">
                                          <p:val>
                                            <p:strVal val="#ppt_x"/>
                                          </p:val>
                                        </p:tav>
                                        <p:tav tm="100000">
                                          <p:val>
                                            <p:strVal val="#ppt_x"/>
                                          </p:val>
                                        </p:tav>
                                      </p:tavLst>
                                    </p:anim>
                                    <p:anim calcmode="lin" valueType="num">
                                      <p:cBhvr additive="base">
                                        <p:cTn id="19" dur="500" fill="hold"/>
                                        <p:tgtEl>
                                          <p:spTgt spid="25"/>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40"/>
                                        </p:tgtEl>
                                        <p:attrNameLst>
                                          <p:attrName>style.visibility</p:attrName>
                                        </p:attrNameLst>
                                      </p:cBhvr>
                                      <p:to>
                                        <p:strVal val="visible"/>
                                      </p:to>
                                    </p:set>
                                    <p:anim calcmode="lin" valueType="num">
                                      <p:cBhvr additive="base">
                                        <p:cTn id="22" dur="500" fill="hold"/>
                                        <p:tgtEl>
                                          <p:spTgt spid="40"/>
                                        </p:tgtEl>
                                        <p:attrNameLst>
                                          <p:attrName>ppt_x</p:attrName>
                                        </p:attrNameLst>
                                      </p:cBhvr>
                                      <p:tavLst>
                                        <p:tav tm="0">
                                          <p:val>
                                            <p:strVal val="#ppt_x"/>
                                          </p:val>
                                        </p:tav>
                                        <p:tav tm="100000">
                                          <p:val>
                                            <p:strVal val="#ppt_x"/>
                                          </p:val>
                                        </p:tav>
                                      </p:tavLst>
                                    </p:anim>
                                    <p:anim calcmode="lin" valueType="num">
                                      <p:cBhvr additive="base">
                                        <p:cTn id="23" dur="500" fill="hold"/>
                                        <p:tgtEl>
                                          <p:spTgt spid="40"/>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 calcmode="lin" valueType="num">
                                      <p:cBhvr additive="base">
                                        <p:cTn id="26" dur="500" fill="hold"/>
                                        <p:tgtEl>
                                          <p:spTgt spid="28"/>
                                        </p:tgtEl>
                                        <p:attrNameLst>
                                          <p:attrName>ppt_x</p:attrName>
                                        </p:attrNameLst>
                                      </p:cBhvr>
                                      <p:tavLst>
                                        <p:tav tm="0">
                                          <p:val>
                                            <p:strVal val="#ppt_x"/>
                                          </p:val>
                                        </p:tav>
                                        <p:tav tm="100000">
                                          <p:val>
                                            <p:strVal val="#ppt_x"/>
                                          </p:val>
                                        </p:tav>
                                      </p:tavLst>
                                    </p:anim>
                                    <p:anim calcmode="lin" valueType="num">
                                      <p:cBhvr additive="base">
                                        <p:cTn id="27" dur="500" fill="hold"/>
                                        <p:tgtEl>
                                          <p:spTgt spid="28"/>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47"/>
                                        </p:tgtEl>
                                        <p:attrNameLst>
                                          <p:attrName>style.visibility</p:attrName>
                                        </p:attrNameLst>
                                      </p:cBhvr>
                                      <p:to>
                                        <p:strVal val="visible"/>
                                      </p:to>
                                    </p:set>
                                    <p:anim calcmode="lin" valueType="num">
                                      <p:cBhvr additive="base">
                                        <p:cTn id="30" dur="500" fill="hold"/>
                                        <p:tgtEl>
                                          <p:spTgt spid="47"/>
                                        </p:tgtEl>
                                        <p:attrNameLst>
                                          <p:attrName>ppt_x</p:attrName>
                                        </p:attrNameLst>
                                      </p:cBhvr>
                                      <p:tavLst>
                                        <p:tav tm="0">
                                          <p:val>
                                            <p:strVal val="#ppt_x"/>
                                          </p:val>
                                        </p:tav>
                                        <p:tav tm="100000">
                                          <p:val>
                                            <p:strVal val="#ppt_x"/>
                                          </p:val>
                                        </p:tav>
                                      </p:tavLst>
                                    </p:anim>
                                    <p:anim calcmode="lin" valueType="num">
                                      <p:cBhvr additive="base">
                                        <p:cTn id="31" dur="500" fill="hold"/>
                                        <p:tgtEl>
                                          <p:spTgt spid="47"/>
                                        </p:tgtEl>
                                        <p:attrNameLst>
                                          <p:attrName>ppt_y</p:attrName>
                                        </p:attrNameLst>
                                      </p:cBhvr>
                                      <p:tavLst>
                                        <p:tav tm="0">
                                          <p:val>
                                            <p:strVal val="1+#ppt_h/2"/>
                                          </p:val>
                                        </p:tav>
                                        <p:tav tm="100000">
                                          <p:val>
                                            <p:strVal val="#ppt_y"/>
                                          </p:val>
                                        </p:tav>
                                      </p:tavLst>
                                    </p:anim>
                                  </p:childTnLst>
                                </p:cTn>
                              </p:par>
                              <p:par>
                                <p:cTn id="32" presetID="2" presetClass="entr" presetSubtype="4" fill="hold" nodeType="withEffect">
                                  <p:stCondLst>
                                    <p:cond delay="0"/>
                                  </p:stCondLst>
                                  <p:childTnLst>
                                    <p:set>
                                      <p:cBhvr>
                                        <p:cTn id="33" dur="1" fill="hold">
                                          <p:stCondLst>
                                            <p:cond delay="0"/>
                                          </p:stCondLst>
                                        </p:cTn>
                                        <p:tgtEl>
                                          <p:spTgt spid="44"/>
                                        </p:tgtEl>
                                        <p:attrNameLst>
                                          <p:attrName>style.visibility</p:attrName>
                                        </p:attrNameLst>
                                      </p:cBhvr>
                                      <p:to>
                                        <p:strVal val="visible"/>
                                      </p:to>
                                    </p:set>
                                    <p:anim calcmode="lin" valueType="num">
                                      <p:cBhvr additive="base">
                                        <p:cTn id="34" dur="500" fill="hold"/>
                                        <p:tgtEl>
                                          <p:spTgt spid="44"/>
                                        </p:tgtEl>
                                        <p:attrNameLst>
                                          <p:attrName>ppt_x</p:attrName>
                                        </p:attrNameLst>
                                      </p:cBhvr>
                                      <p:tavLst>
                                        <p:tav tm="0">
                                          <p:val>
                                            <p:strVal val="#ppt_x"/>
                                          </p:val>
                                        </p:tav>
                                        <p:tav tm="100000">
                                          <p:val>
                                            <p:strVal val="#ppt_x"/>
                                          </p:val>
                                        </p:tav>
                                      </p:tavLst>
                                    </p:anim>
                                    <p:anim calcmode="lin" valueType="num">
                                      <p:cBhvr additive="base">
                                        <p:cTn id="35"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318170" y="5132565"/>
            <a:ext cx="215480" cy="215480"/>
          </a:xfrm>
          <a:prstGeom prst="ellipse">
            <a:avLst/>
          </a:prstGeom>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 name="椭圆 2"/>
          <p:cNvSpPr/>
          <p:nvPr/>
        </p:nvSpPr>
        <p:spPr>
          <a:xfrm>
            <a:off x="3913926" y="4511921"/>
            <a:ext cx="215480" cy="215480"/>
          </a:xfrm>
          <a:prstGeom prst="ellipse">
            <a:avLst/>
          </a:prstGeom>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 name="椭圆 3"/>
          <p:cNvSpPr/>
          <p:nvPr/>
        </p:nvSpPr>
        <p:spPr>
          <a:xfrm>
            <a:off x="3962200" y="4560195"/>
            <a:ext cx="118932" cy="118932"/>
          </a:xfrm>
          <a:prstGeom prst="ellipse">
            <a:avLst/>
          </a:prstGeom>
          <a:solidFill>
            <a:srgbClr val="62FFFF"/>
          </a:solidFill>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 name="椭圆 4"/>
          <p:cNvSpPr/>
          <p:nvPr/>
        </p:nvSpPr>
        <p:spPr>
          <a:xfrm>
            <a:off x="9489226" y="4995340"/>
            <a:ext cx="215480" cy="215480"/>
          </a:xfrm>
          <a:prstGeom prst="ellipse">
            <a:avLst/>
          </a:prstGeom>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 name="椭圆 5"/>
          <p:cNvSpPr/>
          <p:nvPr/>
        </p:nvSpPr>
        <p:spPr>
          <a:xfrm>
            <a:off x="9537500" y="5043614"/>
            <a:ext cx="118932" cy="118932"/>
          </a:xfrm>
          <a:prstGeom prst="ellipse">
            <a:avLst/>
          </a:prstGeom>
          <a:solidFill>
            <a:srgbClr val="62FFFF"/>
          </a:solidFill>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 name="椭圆 6"/>
          <p:cNvSpPr/>
          <p:nvPr/>
        </p:nvSpPr>
        <p:spPr>
          <a:xfrm>
            <a:off x="5679562" y="5067872"/>
            <a:ext cx="172433" cy="172433"/>
          </a:xfrm>
          <a:prstGeom prst="ellipse">
            <a:avLst/>
          </a:prstGeom>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 name="椭圆 7"/>
          <p:cNvSpPr/>
          <p:nvPr/>
        </p:nvSpPr>
        <p:spPr>
          <a:xfrm>
            <a:off x="7580516" y="4478103"/>
            <a:ext cx="82092" cy="82092"/>
          </a:xfrm>
          <a:prstGeom prst="ellipse">
            <a:avLst/>
          </a:prstGeom>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9" name="直接连接符 8"/>
          <p:cNvCxnSpPr/>
          <p:nvPr/>
        </p:nvCxnSpPr>
        <p:spPr>
          <a:xfrm flipV="1">
            <a:off x="2581924" y="4679127"/>
            <a:ext cx="1283728" cy="500104"/>
          </a:xfrm>
          <a:prstGeom prst="line">
            <a:avLst/>
          </a:prstGeom>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803445" y="4470108"/>
            <a:ext cx="2649736" cy="1062467"/>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299073" y="4619661"/>
            <a:ext cx="1315051" cy="512904"/>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7753289" y="4604635"/>
            <a:ext cx="1658918" cy="447662"/>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5991138" y="4563401"/>
            <a:ext cx="1403913" cy="500104"/>
          </a:xfrm>
          <a:prstGeom prst="line">
            <a:avLst/>
          </a:prstGeom>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8641869" y="4409563"/>
            <a:ext cx="2345506" cy="677748"/>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520218" y="418450"/>
            <a:ext cx="5658081" cy="760635"/>
            <a:chOff x="520218" y="418450"/>
            <a:chExt cx="5658081" cy="760635"/>
          </a:xfrm>
        </p:grpSpPr>
        <p:sp>
          <p:nvSpPr>
            <p:cNvPr id="16" name="矩形: 圆角 15"/>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1301959" y="418450"/>
              <a:ext cx="4876340" cy="760635"/>
              <a:chOff x="1292231" y="418450"/>
              <a:chExt cx="4876340" cy="760635"/>
            </a:xfrm>
          </p:grpSpPr>
          <p:sp>
            <p:nvSpPr>
              <p:cNvPr id="19" name="文本框 18"/>
              <p:cNvSpPr txBox="1"/>
              <p:nvPr/>
            </p:nvSpPr>
            <p:spPr>
              <a:xfrm>
                <a:off x="1292231" y="418450"/>
                <a:ext cx="3295074" cy="523220"/>
              </a:xfrm>
              <a:prstGeom prst="rect">
                <a:avLst/>
              </a:prstGeom>
              <a:noFill/>
            </p:spPr>
            <p:txBody>
              <a:bodyPr wrap="square" rtlCol="0">
                <a:spAutoFit/>
                <a:scene3d>
                  <a:camera prst="orthographicFront"/>
                  <a:lightRig rig="threePt" dir="t"/>
                </a:scene3d>
                <a:sp3d contourW="12700"/>
              </a:bodyPr>
              <a:lstStyle/>
              <a:p>
                <a:pPr marR="0" lvl="0" algn="l" defTabSz="914400" rtl="0" eaLnBrk="1" fontAlgn="auto" latinLnBrk="0" hangingPunct="1">
                  <a:lnSpc>
                    <a:spcPct val="100000"/>
                  </a:lnSpc>
                  <a:spcBef>
                    <a:spcPts val="0"/>
                  </a:spcBef>
                  <a:spcAft>
                    <a:spcPts val="0"/>
                  </a:spcAft>
                  <a:buClrTx/>
                  <a:buSzTx/>
                  <a:defRPr/>
                </a:pPr>
                <a:r>
                  <a:rPr kumimoji="0" lang="zh-CN" altLang="en-US" sz="28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rPr>
                  <a:t>线程安全</a:t>
                </a:r>
                <a:r>
                  <a:rPr kumimoji="0" lang="en-US" altLang="zh-CN" sz="28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rPr>
                  <a:t>Map</a:t>
                </a: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20" name="文本框 19"/>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en-US" altLang="zh-CN" sz="1200" dirty="0">
                    <a:solidFill>
                      <a:schemeClr val="bg1"/>
                    </a:solidFill>
                    <a:latin typeface="Agency FB" panose="020B0503020202020204" pitchFamily="34" charset="0"/>
                    <a:ea typeface="+mj-ea"/>
                  </a:rPr>
                  <a:t>THIS TEMPLATE DESIGNEDTHIS TEMPLATE DESIGNED FOR FEI ER SHE JI FOR FEI ER SHE JI</a:t>
                </a:r>
                <a:endParaRPr lang="en-US" altLang="zh-CN" sz="1200" dirty="0">
                  <a:solidFill>
                    <a:schemeClr val="bg1"/>
                  </a:solidFill>
                  <a:latin typeface="Agency FB" panose="020B0503020202020204" pitchFamily="34" charset="0"/>
                  <a:ea typeface="+mj-ea"/>
                </a:endParaRPr>
              </a:p>
            </p:txBody>
          </p:sp>
        </p:grpSp>
        <p:sp>
          <p:nvSpPr>
            <p:cNvPr id="18"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4" name="组合 23"/>
          <p:cNvGrpSpPr/>
          <p:nvPr/>
        </p:nvGrpSpPr>
        <p:grpSpPr>
          <a:xfrm>
            <a:off x="1127039" y="3047755"/>
            <a:ext cx="2952874" cy="869047"/>
            <a:chOff x="-2286766" y="1787957"/>
            <a:chExt cx="2952874" cy="869047"/>
          </a:xfrm>
        </p:grpSpPr>
        <p:sp>
          <p:nvSpPr>
            <p:cNvPr id="25" name="矩形 24"/>
            <p:cNvSpPr/>
            <p:nvPr/>
          </p:nvSpPr>
          <p:spPr>
            <a:xfrm>
              <a:off x="-2286766" y="2140581"/>
              <a:ext cx="2952874" cy="51642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200" dirty="0">
                  <a:solidFill>
                    <a:prstClr val="white">
                      <a:alpha val="80000"/>
                    </a:prstClr>
                  </a:solidFill>
                </a:rPr>
                <a:t>侧重于 </a:t>
              </a:r>
              <a:r>
                <a:rPr lang="en-US" altLang="zh-CN" sz="1200" dirty="0">
                  <a:solidFill>
                    <a:prstClr val="white">
                      <a:alpha val="80000"/>
                    </a:prstClr>
                  </a:solidFill>
                </a:rPr>
                <a:t>Map </a:t>
              </a:r>
              <a:r>
                <a:rPr lang="zh-CN" altLang="en-US" sz="1200" dirty="0">
                  <a:solidFill>
                    <a:prstClr val="white">
                      <a:alpha val="80000"/>
                    </a:prstClr>
                  </a:solidFill>
                </a:rPr>
                <a:t>放入或者获 取的速度，而不在乎顺序</a:t>
              </a:r>
              <a:endParaRPr lang="zh-CN" altLang="en-US" sz="1200" dirty="0">
                <a:solidFill>
                  <a:prstClr val="white">
                    <a:alpha val="80000"/>
                  </a:prstClr>
                </a:solidFill>
                <a:latin typeface="Arial" panose="020B0604020202020204"/>
                <a:ea typeface="微软雅黑" panose="020B0503020204020204" charset="-122"/>
              </a:endParaRPr>
            </a:p>
          </p:txBody>
        </p:sp>
        <p:sp>
          <p:nvSpPr>
            <p:cNvPr id="26" name="矩形 25"/>
            <p:cNvSpPr/>
            <p:nvPr/>
          </p:nvSpPr>
          <p:spPr>
            <a:xfrm>
              <a:off x="-2037588" y="1787957"/>
              <a:ext cx="2454519" cy="394210"/>
            </a:xfrm>
            <a:prstGeom prst="rect">
              <a:avLst/>
            </a:prstGeom>
            <a:noFill/>
          </p:spPr>
          <p:txBody>
            <a:bodyPr wrap="none" rtlCol="0">
              <a:spAutoFit/>
              <a:scene3d>
                <a:camera prst="orthographicFront"/>
                <a:lightRig rig="threePt" dir="t"/>
              </a:scene3d>
              <a:sp3d contourW="12700"/>
            </a:bodyPr>
            <a:lstStyle/>
            <a:p>
              <a:pPr algn="ctr">
                <a:lnSpc>
                  <a:spcPct val="120000"/>
                </a:lnSpc>
              </a:pPr>
              <a:r>
                <a:rPr lang="en-US" altLang="zh-CN" b="1" dirty="0" err="1">
                  <a:solidFill>
                    <a:schemeClr val="bg1"/>
                  </a:solidFill>
                </a:rPr>
                <a:t>ConcurrentHashMap</a:t>
              </a:r>
              <a:endParaRPr lang="zh-CN" altLang="en-US" b="1" dirty="0">
                <a:solidFill>
                  <a:schemeClr val="bg1"/>
                </a:solidFill>
                <a:latin typeface="Arial" panose="020B0604020202020204"/>
                <a:ea typeface="微软雅黑" panose="020B0503020204020204" charset="-122"/>
              </a:endParaRPr>
            </a:p>
          </p:txBody>
        </p:sp>
      </p:grpSp>
      <p:grpSp>
        <p:nvGrpSpPr>
          <p:cNvPr id="27" name="组合 26"/>
          <p:cNvGrpSpPr/>
          <p:nvPr/>
        </p:nvGrpSpPr>
        <p:grpSpPr>
          <a:xfrm>
            <a:off x="4623784" y="3047755"/>
            <a:ext cx="2952874" cy="869047"/>
            <a:chOff x="-2286766" y="1787957"/>
            <a:chExt cx="2952874" cy="869047"/>
          </a:xfrm>
        </p:grpSpPr>
        <p:sp>
          <p:nvSpPr>
            <p:cNvPr id="28" name="矩形 27"/>
            <p:cNvSpPr/>
            <p:nvPr/>
          </p:nvSpPr>
          <p:spPr>
            <a:xfrm>
              <a:off x="-2286766" y="2140581"/>
              <a:ext cx="2952874" cy="51642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200" dirty="0" smtClean="0">
                  <a:solidFill>
                    <a:prstClr val="white">
                      <a:alpha val="80000"/>
                    </a:prstClr>
                  </a:solidFill>
                </a:rPr>
                <a:t>侧重于放入顺序；</a:t>
              </a:r>
              <a:r>
                <a:rPr lang="zh-CN" altLang="en-US" sz="1200" dirty="0">
                  <a:solidFill>
                    <a:prstClr val="white">
                      <a:alpha val="80000"/>
                    </a:prstClr>
                  </a:solidFill>
                </a:rPr>
                <a:t>如果我们需要对大量数据进行非常频繁地修改</a:t>
              </a:r>
              <a:endParaRPr lang="zh-CN" altLang="en-US" sz="1200" dirty="0">
                <a:solidFill>
                  <a:prstClr val="white">
                    <a:alpha val="80000"/>
                  </a:prstClr>
                </a:solidFill>
                <a:latin typeface="Arial" panose="020B0604020202020204"/>
                <a:ea typeface="微软雅黑" panose="020B0503020204020204" charset="-122"/>
              </a:endParaRPr>
            </a:p>
          </p:txBody>
        </p:sp>
        <p:sp>
          <p:nvSpPr>
            <p:cNvPr id="29" name="矩形 28"/>
            <p:cNvSpPr/>
            <p:nvPr/>
          </p:nvSpPr>
          <p:spPr>
            <a:xfrm>
              <a:off x="-2204301" y="1787957"/>
              <a:ext cx="2787944" cy="394210"/>
            </a:xfrm>
            <a:prstGeom prst="rect">
              <a:avLst/>
            </a:prstGeom>
            <a:noFill/>
          </p:spPr>
          <p:txBody>
            <a:bodyPr wrap="none" rtlCol="0">
              <a:spAutoFit/>
              <a:scene3d>
                <a:camera prst="orthographicFront"/>
                <a:lightRig rig="threePt" dir="t"/>
              </a:scene3d>
              <a:sp3d contourW="12700"/>
            </a:bodyPr>
            <a:lstStyle/>
            <a:p>
              <a:pPr algn="ctr">
                <a:lnSpc>
                  <a:spcPct val="120000"/>
                </a:lnSpc>
              </a:pPr>
              <a:r>
                <a:rPr lang="en-US" altLang="zh-CN" b="1" dirty="0" err="1">
                  <a:solidFill>
                    <a:schemeClr val="bg1"/>
                  </a:solidFill>
                </a:rPr>
                <a:t>ConcurrentSkipListMap</a:t>
              </a:r>
              <a:endParaRPr lang="zh-CN" altLang="en-US" b="1" dirty="0">
                <a:solidFill>
                  <a:schemeClr val="bg1"/>
                </a:solidFill>
                <a:latin typeface="Arial" panose="020B0604020202020204"/>
                <a:ea typeface="微软雅黑" panose="020B0503020204020204" charset="-122"/>
              </a:endParaRPr>
            </a:p>
          </p:txBody>
        </p:sp>
      </p:grpSp>
      <p:grpSp>
        <p:nvGrpSpPr>
          <p:cNvPr id="30" name="组合 29"/>
          <p:cNvGrpSpPr/>
          <p:nvPr/>
        </p:nvGrpSpPr>
        <p:grpSpPr>
          <a:xfrm>
            <a:off x="8120529" y="3047755"/>
            <a:ext cx="2952874" cy="1331353"/>
            <a:chOff x="-2286766" y="1787957"/>
            <a:chExt cx="2952874" cy="1331353"/>
          </a:xfrm>
        </p:grpSpPr>
        <p:sp>
          <p:nvSpPr>
            <p:cNvPr id="31" name="矩形 30"/>
            <p:cNvSpPr/>
            <p:nvPr/>
          </p:nvSpPr>
          <p:spPr>
            <a:xfrm>
              <a:off x="-2286766" y="2140581"/>
              <a:ext cx="2952874" cy="978729"/>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1200" dirty="0" err="1" smtClean="0">
                  <a:solidFill>
                    <a:prstClr val="white">
                      <a:alpha val="80000"/>
                    </a:prstClr>
                  </a:solidFill>
                  <a:latin typeface="Arial" panose="020B0604020202020204"/>
                  <a:ea typeface="微软雅黑" panose="020B0503020204020204" charset="-122"/>
                </a:rPr>
                <a:t>TreeMap</a:t>
              </a:r>
              <a:r>
                <a:rPr lang="zh-CN" altLang="en-US" sz="1200" dirty="0">
                  <a:solidFill>
                    <a:prstClr val="white">
                      <a:alpha val="80000"/>
                    </a:prstClr>
                  </a:solidFill>
                </a:rPr>
                <a:t>实现基于复杂的红黑树。为 保证访问效率，当我们插入或删除节点时，会移动节点进行平衡操作，这导致在并发场景中 难以进行合理粒度的同步。</a:t>
              </a:r>
              <a:endParaRPr lang="zh-CN" altLang="en-US" sz="1200" dirty="0">
                <a:solidFill>
                  <a:prstClr val="white">
                    <a:alpha val="80000"/>
                  </a:prstClr>
                </a:solidFill>
                <a:latin typeface="Arial" panose="020B0604020202020204"/>
                <a:ea typeface="微软雅黑" panose="020B0503020204020204" charset="-122"/>
              </a:endParaRPr>
            </a:p>
          </p:txBody>
        </p:sp>
        <p:sp>
          <p:nvSpPr>
            <p:cNvPr id="32" name="矩形 31"/>
            <p:cNvSpPr/>
            <p:nvPr/>
          </p:nvSpPr>
          <p:spPr>
            <a:xfrm>
              <a:off x="-2024796" y="1787957"/>
              <a:ext cx="2428935" cy="394210"/>
            </a:xfrm>
            <a:prstGeom prst="rect">
              <a:avLst/>
            </a:prstGeom>
            <a:noFill/>
          </p:spPr>
          <p:txBody>
            <a:bodyPr wrap="none" rtlCol="0">
              <a:spAutoFit/>
              <a:scene3d>
                <a:camera prst="orthographicFront"/>
                <a:lightRig rig="threePt" dir="t"/>
              </a:scene3d>
              <a:sp3d contourW="12700"/>
            </a:bodyPr>
            <a:lstStyle/>
            <a:p>
              <a:pPr algn="ctr">
                <a:lnSpc>
                  <a:spcPct val="120000"/>
                </a:lnSpc>
              </a:pPr>
              <a:r>
                <a:rPr lang="en-US" altLang="zh-CN" b="1" strike="sngStrike" dirty="0" err="1">
                  <a:solidFill>
                    <a:schemeClr val="bg1"/>
                  </a:solidFill>
                </a:rPr>
                <a:t>ConcurrentTreeMap</a:t>
              </a:r>
              <a:r>
                <a:rPr lang="en-US" altLang="zh-CN" b="1" dirty="0">
                  <a:solidFill>
                    <a:schemeClr val="bg1"/>
                  </a:solidFill>
                </a:rPr>
                <a:t> </a:t>
              </a:r>
              <a:endParaRPr lang="zh-CN" altLang="en-US" b="1" dirty="0">
                <a:solidFill>
                  <a:schemeClr val="bg1"/>
                </a:solidFill>
                <a:latin typeface="Arial" panose="020B0604020202020204"/>
                <a:ea typeface="微软雅黑" panose="020B0503020204020204" charset="-122"/>
              </a:endParaRPr>
            </a:p>
          </p:txBody>
        </p:sp>
      </p:grpSp>
      <p:grpSp>
        <p:nvGrpSpPr>
          <p:cNvPr id="44" name="组合 43"/>
          <p:cNvGrpSpPr/>
          <p:nvPr/>
        </p:nvGrpSpPr>
        <p:grpSpPr>
          <a:xfrm flipH="1">
            <a:off x="2266294" y="2204400"/>
            <a:ext cx="674363" cy="674361"/>
            <a:chOff x="3795382" y="1803403"/>
            <a:chExt cx="642806" cy="642805"/>
          </a:xfrm>
        </p:grpSpPr>
        <p:sp>
          <p:nvSpPr>
            <p:cNvPr id="45" name="椭圆 44"/>
            <p:cNvSpPr/>
            <p:nvPr/>
          </p:nvSpPr>
          <p:spPr>
            <a:xfrm rot="5400000">
              <a:off x="3795382" y="1803403"/>
              <a:ext cx="642805" cy="642806"/>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6" name="椭圆 34"/>
            <p:cNvSpPr/>
            <p:nvPr/>
          </p:nvSpPr>
          <p:spPr>
            <a:xfrm flipH="1">
              <a:off x="3933130" y="1932699"/>
              <a:ext cx="371328" cy="384214"/>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7" name="组合 46"/>
          <p:cNvGrpSpPr/>
          <p:nvPr/>
        </p:nvGrpSpPr>
        <p:grpSpPr>
          <a:xfrm flipH="1">
            <a:off x="5764159" y="2204400"/>
            <a:ext cx="674363" cy="674361"/>
            <a:chOff x="3795382" y="1803403"/>
            <a:chExt cx="642806" cy="642805"/>
          </a:xfrm>
        </p:grpSpPr>
        <p:sp>
          <p:nvSpPr>
            <p:cNvPr id="48" name="椭圆 47"/>
            <p:cNvSpPr/>
            <p:nvPr/>
          </p:nvSpPr>
          <p:spPr>
            <a:xfrm rot="5400000">
              <a:off x="3795382" y="1803403"/>
              <a:ext cx="642805" cy="642806"/>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9" name="椭圆 39"/>
            <p:cNvSpPr/>
            <p:nvPr/>
          </p:nvSpPr>
          <p:spPr>
            <a:xfrm>
              <a:off x="3926686" y="1932700"/>
              <a:ext cx="384214" cy="384212"/>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0" name="组合 49"/>
          <p:cNvGrpSpPr/>
          <p:nvPr/>
        </p:nvGrpSpPr>
        <p:grpSpPr>
          <a:xfrm flipH="1">
            <a:off x="9259784" y="2204400"/>
            <a:ext cx="674363" cy="674361"/>
            <a:chOff x="3795382" y="1803403"/>
            <a:chExt cx="642806" cy="642805"/>
          </a:xfrm>
        </p:grpSpPr>
        <p:sp>
          <p:nvSpPr>
            <p:cNvPr id="51" name="椭圆 50"/>
            <p:cNvSpPr/>
            <p:nvPr/>
          </p:nvSpPr>
          <p:spPr>
            <a:xfrm rot="5400000">
              <a:off x="3795382" y="1803403"/>
              <a:ext cx="642805" cy="642806"/>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2" name="椭圆 42"/>
            <p:cNvSpPr/>
            <p:nvPr/>
          </p:nvSpPr>
          <p:spPr>
            <a:xfrm>
              <a:off x="3951961" y="1932699"/>
              <a:ext cx="333663" cy="384214"/>
            </a:xfrm>
            <a:custGeom>
              <a:avLst/>
              <a:gdLst>
                <a:gd name="connsiteX0" fmla="*/ 184010 w 292270"/>
                <a:gd name="connsiteY0" fmla="*/ 131763 h 336550"/>
                <a:gd name="connsiteX1" fmla="*/ 178567 w 292270"/>
                <a:gd name="connsiteY1" fmla="*/ 141923 h 336550"/>
                <a:gd name="connsiteX2" fmla="*/ 184010 w 292270"/>
                <a:gd name="connsiteY2" fmla="*/ 150813 h 336550"/>
                <a:gd name="connsiteX3" fmla="*/ 188092 w 292270"/>
                <a:gd name="connsiteY3" fmla="*/ 141923 h 336550"/>
                <a:gd name="connsiteX4" fmla="*/ 184010 w 292270"/>
                <a:gd name="connsiteY4" fmla="*/ 131763 h 336550"/>
                <a:gd name="connsiteX5" fmla="*/ 141147 w 292270"/>
                <a:gd name="connsiteY5" fmla="*/ 131763 h 336550"/>
                <a:gd name="connsiteX6" fmla="*/ 135704 w 292270"/>
                <a:gd name="connsiteY6" fmla="*/ 141923 h 336550"/>
                <a:gd name="connsiteX7" fmla="*/ 141147 w 292270"/>
                <a:gd name="connsiteY7" fmla="*/ 150813 h 336550"/>
                <a:gd name="connsiteX8" fmla="*/ 145229 w 292270"/>
                <a:gd name="connsiteY8" fmla="*/ 141923 h 336550"/>
                <a:gd name="connsiteX9" fmla="*/ 141147 w 292270"/>
                <a:gd name="connsiteY9" fmla="*/ 131763 h 336550"/>
                <a:gd name="connsiteX10" fmla="*/ 96811 w 292270"/>
                <a:gd name="connsiteY10" fmla="*/ 131763 h 336550"/>
                <a:gd name="connsiteX11" fmla="*/ 92842 w 292270"/>
                <a:gd name="connsiteY11" fmla="*/ 134938 h 336550"/>
                <a:gd name="connsiteX12" fmla="*/ 100780 w 292270"/>
                <a:gd name="connsiteY12" fmla="*/ 134938 h 336550"/>
                <a:gd name="connsiteX13" fmla="*/ 96811 w 292270"/>
                <a:gd name="connsiteY13" fmla="*/ 131763 h 336550"/>
                <a:gd name="connsiteX14" fmla="*/ 225310 w 292270"/>
                <a:gd name="connsiteY14" fmla="*/ 127000 h 336550"/>
                <a:gd name="connsiteX15" fmla="*/ 226721 w 292270"/>
                <a:gd name="connsiteY15" fmla="*/ 127000 h 336550"/>
                <a:gd name="connsiteX16" fmla="*/ 229543 w 292270"/>
                <a:gd name="connsiteY16" fmla="*/ 127000 h 336550"/>
                <a:gd name="connsiteX17" fmla="*/ 230954 w 292270"/>
                <a:gd name="connsiteY17" fmla="*/ 127000 h 336550"/>
                <a:gd name="connsiteX18" fmla="*/ 230954 w 292270"/>
                <a:gd name="connsiteY18" fmla="*/ 155792 h 336550"/>
                <a:gd name="connsiteX19" fmla="*/ 229543 w 292270"/>
                <a:gd name="connsiteY19" fmla="*/ 157163 h 336550"/>
                <a:gd name="connsiteX20" fmla="*/ 225310 w 292270"/>
                <a:gd name="connsiteY20" fmla="*/ 157163 h 336550"/>
                <a:gd name="connsiteX21" fmla="*/ 225310 w 292270"/>
                <a:gd name="connsiteY21" fmla="*/ 155792 h 336550"/>
                <a:gd name="connsiteX22" fmla="*/ 225310 w 292270"/>
                <a:gd name="connsiteY22" fmla="*/ 132484 h 336550"/>
                <a:gd name="connsiteX23" fmla="*/ 221076 w 292270"/>
                <a:gd name="connsiteY23" fmla="*/ 133855 h 336550"/>
                <a:gd name="connsiteX24" fmla="*/ 221076 w 292270"/>
                <a:gd name="connsiteY24" fmla="*/ 135227 h 336550"/>
                <a:gd name="connsiteX25" fmla="*/ 219665 w 292270"/>
                <a:gd name="connsiteY25" fmla="*/ 133855 h 336550"/>
                <a:gd name="connsiteX26" fmla="*/ 219665 w 292270"/>
                <a:gd name="connsiteY26" fmla="*/ 131113 h 336550"/>
                <a:gd name="connsiteX27" fmla="*/ 219665 w 292270"/>
                <a:gd name="connsiteY27" fmla="*/ 129742 h 336550"/>
                <a:gd name="connsiteX28" fmla="*/ 225310 w 292270"/>
                <a:gd name="connsiteY28" fmla="*/ 127000 h 336550"/>
                <a:gd name="connsiteX29" fmla="*/ 203791 w 292270"/>
                <a:gd name="connsiteY29" fmla="*/ 127000 h 336550"/>
                <a:gd name="connsiteX30" fmla="*/ 207495 w 292270"/>
                <a:gd name="connsiteY30" fmla="*/ 127000 h 336550"/>
                <a:gd name="connsiteX31" fmla="*/ 208730 w 292270"/>
                <a:gd name="connsiteY31" fmla="*/ 127000 h 336550"/>
                <a:gd name="connsiteX32" fmla="*/ 208730 w 292270"/>
                <a:gd name="connsiteY32" fmla="*/ 155792 h 336550"/>
                <a:gd name="connsiteX33" fmla="*/ 207495 w 292270"/>
                <a:gd name="connsiteY33" fmla="*/ 157163 h 336550"/>
                <a:gd name="connsiteX34" fmla="*/ 203791 w 292270"/>
                <a:gd name="connsiteY34" fmla="*/ 157163 h 336550"/>
                <a:gd name="connsiteX35" fmla="*/ 202556 w 292270"/>
                <a:gd name="connsiteY35" fmla="*/ 155792 h 336550"/>
                <a:gd name="connsiteX36" fmla="*/ 202556 w 292270"/>
                <a:gd name="connsiteY36" fmla="*/ 132484 h 336550"/>
                <a:gd name="connsiteX37" fmla="*/ 200086 w 292270"/>
                <a:gd name="connsiteY37" fmla="*/ 133855 h 336550"/>
                <a:gd name="connsiteX38" fmla="*/ 198852 w 292270"/>
                <a:gd name="connsiteY38" fmla="*/ 135227 h 336550"/>
                <a:gd name="connsiteX39" fmla="*/ 198852 w 292270"/>
                <a:gd name="connsiteY39" fmla="*/ 133855 h 336550"/>
                <a:gd name="connsiteX40" fmla="*/ 197617 w 292270"/>
                <a:gd name="connsiteY40" fmla="*/ 131113 h 336550"/>
                <a:gd name="connsiteX41" fmla="*/ 198852 w 292270"/>
                <a:gd name="connsiteY41" fmla="*/ 129742 h 336550"/>
                <a:gd name="connsiteX42" fmla="*/ 203791 w 292270"/>
                <a:gd name="connsiteY42" fmla="*/ 127000 h 336550"/>
                <a:gd name="connsiteX43" fmla="*/ 183964 w 292270"/>
                <a:gd name="connsiteY43" fmla="*/ 127000 h 336550"/>
                <a:gd name="connsiteX44" fmla="*/ 192854 w 292270"/>
                <a:gd name="connsiteY44" fmla="*/ 141426 h 336550"/>
                <a:gd name="connsiteX45" fmla="*/ 182694 w 292270"/>
                <a:gd name="connsiteY45" fmla="*/ 157163 h 336550"/>
                <a:gd name="connsiteX46" fmla="*/ 173804 w 292270"/>
                <a:gd name="connsiteY46" fmla="*/ 142737 h 336550"/>
                <a:gd name="connsiteX47" fmla="*/ 183964 w 292270"/>
                <a:gd name="connsiteY47" fmla="*/ 127000 h 336550"/>
                <a:gd name="connsiteX48" fmla="*/ 161699 w 292270"/>
                <a:gd name="connsiteY48" fmla="*/ 127000 h 336550"/>
                <a:gd name="connsiteX49" fmla="*/ 164478 w 292270"/>
                <a:gd name="connsiteY49" fmla="*/ 127000 h 336550"/>
                <a:gd name="connsiteX50" fmla="*/ 165867 w 292270"/>
                <a:gd name="connsiteY50" fmla="*/ 127000 h 336550"/>
                <a:gd name="connsiteX51" fmla="*/ 165867 w 292270"/>
                <a:gd name="connsiteY51" fmla="*/ 155792 h 336550"/>
                <a:gd name="connsiteX52" fmla="*/ 164478 w 292270"/>
                <a:gd name="connsiteY52" fmla="*/ 157163 h 336550"/>
                <a:gd name="connsiteX53" fmla="*/ 161699 w 292270"/>
                <a:gd name="connsiteY53" fmla="*/ 157163 h 336550"/>
                <a:gd name="connsiteX54" fmla="*/ 160310 w 292270"/>
                <a:gd name="connsiteY54" fmla="*/ 155792 h 336550"/>
                <a:gd name="connsiteX55" fmla="*/ 160310 w 292270"/>
                <a:gd name="connsiteY55" fmla="*/ 132484 h 336550"/>
                <a:gd name="connsiteX56" fmla="*/ 156143 w 292270"/>
                <a:gd name="connsiteY56" fmla="*/ 133855 h 336550"/>
                <a:gd name="connsiteX57" fmla="*/ 156143 w 292270"/>
                <a:gd name="connsiteY57" fmla="*/ 135227 h 336550"/>
                <a:gd name="connsiteX58" fmla="*/ 154754 w 292270"/>
                <a:gd name="connsiteY58" fmla="*/ 133855 h 336550"/>
                <a:gd name="connsiteX59" fmla="*/ 154754 w 292270"/>
                <a:gd name="connsiteY59" fmla="*/ 131113 h 336550"/>
                <a:gd name="connsiteX60" fmla="*/ 154754 w 292270"/>
                <a:gd name="connsiteY60" fmla="*/ 129742 h 336550"/>
                <a:gd name="connsiteX61" fmla="*/ 161699 w 292270"/>
                <a:gd name="connsiteY61" fmla="*/ 127000 h 336550"/>
                <a:gd name="connsiteX62" fmla="*/ 141261 w 292270"/>
                <a:gd name="connsiteY62" fmla="*/ 127000 h 336550"/>
                <a:gd name="connsiteX63" fmla="*/ 151580 w 292270"/>
                <a:gd name="connsiteY63" fmla="*/ 141426 h 336550"/>
                <a:gd name="connsiteX64" fmla="*/ 141261 w 292270"/>
                <a:gd name="connsiteY64" fmla="*/ 157163 h 336550"/>
                <a:gd name="connsiteX65" fmla="*/ 130942 w 292270"/>
                <a:gd name="connsiteY65" fmla="*/ 142737 h 336550"/>
                <a:gd name="connsiteX66" fmla="*/ 141261 w 292270"/>
                <a:gd name="connsiteY66" fmla="*/ 127000 h 336550"/>
                <a:gd name="connsiteX67" fmla="*/ 247736 w 292270"/>
                <a:gd name="connsiteY67" fmla="*/ 80963 h 336550"/>
                <a:gd name="connsiteX68" fmla="*/ 243654 w 292270"/>
                <a:gd name="connsiteY68" fmla="*/ 91970 h 336550"/>
                <a:gd name="connsiteX69" fmla="*/ 247736 w 292270"/>
                <a:gd name="connsiteY69" fmla="*/ 101601 h 336550"/>
                <a:gd name="connsiteX70" fmla="*/ 253179 w 292270"/>
                <a:gd name="connsiteY70" fmla="*/ 90594 h 336550"/>
                <a:gd name="connsiteX71" fmla="*/ 247736 w 292270"/>
                <a:gd name="connsiteY71" fmla="*/ 80963 h 336550"/>
                <a:gd name="connsiteX72" fmla="*/ 205328 w 292270"/>
                <a:gd name="connsiteY72" fmla="*/ 80963 h 336550"/>
                <a:gd name="connsiteX73" fmla="*/ 200792 w 292270"/>
                <a:gd name="connsiteY73" fmla="*/ 91970 h 336550"/>
                <a:gd name="connsiteX74" fmla="*/ 205328 w 292270"/>
                <a:gd name="connsiteY74" fmla="*/ 101601 h 336550"/>
                <a:gd name="connsiteX75" fmla="*/ 208730 w 292270"/>
                <a:gd name="connsiteY75" fmla="*/ 90594 h 336550"/>
                <a:gd name="connsiteX76" fmla="*/ 205328 w 292270"/>
                <a:gd name="connsiteY76" fmla="*/ 80963 h 336550"/>
                <a:gd name="connsiteX77" fmla="*/ 184010 w 292270"/>
                <a:gd name="connsiteY77" fmla="*/ 80963 h 336550"/>
                <a:gd name="connsiteX78" fmla="*/ 178567 w 292270"/>
                <a:gd name="connsiteY78" fmla="*/ 91970 h 336550"/>
                <a:gd name="connsiteX79" fmla="*/ 184010 w 292270"/>
                <a:gd name="connsiteY79" fmla="*/ 101601 h 336550"/>
                <a:gd name="connsiteX80" fmla="*/ 188092 w 292270"/>
                <a:gd name="connsiteY80" fmla="*/ 90594 h 336550"/>
                <a:gd name="connsiteX81" fmla="*/ 184010 w 292270"/>
                <a:gd name="connsiteY81" fmla="*/ 80963 h 336550"/>
                <a:gd name="connsiteX82" fmla="*/ 162011 w 292270"/>
                <a:gd name="connsiteY82" fmla="*/ 80963 h 336550"/>
                <a:gd name="connsiteX83" fmla="*/ 157929 w 292270"/>
                <a:gd name="connsiteY83" fmla="*/ 91970 h 336550"/>
                <a:gd name="connsiteX84" fmla="*/ 162011 w 292270"/>
                <a:gd name="connsiteY84" fmla="*/ 101601 h 336550"/>
                <a:gd name="connsiteX85" fmla="*/ 167454 w 292270"/>
                <a:gd name="connsiteY85" fmla="*/ 90594 h 336550"/>
                <a:gd name="connsiteX86" fmla="*/ 162011 w 292270"/>
                <a:gd name="connsiteY86" fmla="*/ 80963 h 336550"/>
                <a:gd name="connsiteX87" fmla="*/ 76173 w 292270"/>
                <a:gd name="connsiteY87" fmla="*/ 80963 h 336550"/>
                <a:gd name="connsiteX88" fmla="*/ 72204 w 292270"/>
                <a:gd name="connsiteY88" fmla="*/ 91970 h 336550"/>
                <a:gd name="connsiteX89" fmla="*/ 76173 w 292270"/>
                <a:gd name="connsiteY89" fmla="*/ 101601 h 336550"/>
                <a:gd name="connsiteX90" fmla="*/ 80142 w 292270"/>
                <a:gd name="connsiteY90" fmla="*/ 90594 h 336550"/>
                <a:gd name="connsiteX91" fmla="*/ 76173 w 292270"/>
                <a:gd name="connsiteY91" fmla="*/ 80963 h 336550"/>
                <a:gd name="connsiteX92" fmla="*/ 225310 w 292270"/>
                <a:gd name="connsiteY92" fmla="*/ 76200 h 336550"/>
                <a:gd name="connsiteX93" fmla="*/ 226721 w 292270"/>
                <a:gd name="connsiteY93" fmla="*/ 76200 h 336550"/>
                <a:gd name="connsiteX94" fmla="*/ 229543 w 292270"/>
                <a:gd name="connsiteY94" fmla="*/ 76200 h 336550"/>
                <a:gd name="connsiteX95" fmla="*/ 230954 w 292270"/>
                <a:gd name="connsiteY95" fmla="*/ 77511 h 336550"/>
                <a:gd name="connsiteX96" fmla="*/ 230954 w 292270"/>
                <a:gd name="connsiteY96" fmla="*/ 105052 h 336550"/>
                <a:gd name="connsiteX97" fmla="*/ 229543 w 292270"/>
                <a:gd name="connsiteY97" fmla="*/ 106363 h 336550"/>
                <a:gd name="connsiteX98" fmla="*/ 225310 w 292270"/>
                <a:gd name="connsiteY98" fmla="*/ 106363 h 336550"/>
                <a:gd name="connsiteX99" fmla="*/ 225310 w 292270"/>
                <a:gd name="connsiteY99" fmla="*/ 105052 h 336550"/>
                <a:gd name="connsiteX100" fmla="*/ 225310 w 292270"/>
                <a:gd name="connsiteY100" fmla="*/ 82757 h 336550"/>
                <a:gd name="connsiteX101" fmla="*/ 221076 w 292270"/>
                <a:gd name="connsiteY101" fmla="*/ 84069 h 336550"/>
                <a:gd name="connsiteX102" fmla="*/ 219665 w 292270"/>
                <a:gd name="connsiteY102" fmla="*/ 84069 h 336550"/>
                <a:gd name="connsiteX103" fmla="*/ 219665 w 292270"/>
                <a:gd name="connsiteY103" fmla="*/ 81446 h 336550"/>
                <a:gd name="connsiteX104" fmla="*/ 219665 w 292270"/>
                <a:gd name="connsiteY104" fmla="*/ 80134 h 336550"/>
                <a:gd name="connsiteX105" fmla="*/ 225310 w 292270"/>
                <a:gd name="connsiteY105" fmla="*/ 76200 h 336550"/>
                <a:gd name="connsiteX106" fmla="*/ 205555 w 292270"/>
                <a:gd name="connsiteY106" fmla="*/ 76200 h 336550"/>
                <a:gd name="connsiteX107" fmla="*/ 216667 w 292270"/>
                <a:gd name="connsiteY107" fmla="*/ 90626 h 336550"/>
                <a:gd name="connsiteX108" fmla="*/ 205555 w 292270"/>
                <a:gd name="connsiteY108" fmla="*/ 106363 h 336550"/>
                <a:gd name="connsiteX109" fmla="*/ 194442 w 292270"/>
                <a:gd name="connsiteY109" fmla="*/ 91937 h 336550"/>
                <a:gd name="connsiteX110" fmla="*/ 205555 w 292270"/>
                <a:gd name="connsiteY110" fmla="*/ 76200 h 336550"/>
                <a:gd name="connsiteX111" fmla="*/ 183964 w 292270"/>
                <a:gd name="connsiteY111" fmla="*/ 76200 h 336550"/>
                <a:gd name="connsiteX112" fmla="*/ 192854 w 292270"/>
                <a:gd name="connsiteY112" fmla="*/ 90626 h 336550"/>
                <a:gd name="connsiteX113" fmla="*/ 182694 w 292270"/>
                <a:gd name="connsiteY113" fmla="*/ 106363 h 336550"/>
                <a:gd name="connsiteX114" fmla="*/ 173804 w 292270"/>
                <a:gd name="connsiteY114" fmla="*/ 91937 h 336550"/>
                <a:gd name="connsiteX115" fmla="*/ 183964 w 292270"/>
                <a:gd name="connsiteY115" fmla="*/ 76200 h 336550"/>
                <a:gd name="connsiteX116" fmla="*/ 161898 w 292270"/>
                <a:gd name="connsiteY116" fmla="*/ 76200 h 336550"/>
                <a:gd name="connsiteX117" fmla="*/ 172217 w 292270"/>
                <a:gd name="connsiteY117" fmla="*/ 90626 h 336550"/>
                <a:gd name="connsiteX118" fmla="*/ 161898 w 292270"/>
                <a:gd name="connsiteY118" fmla="*/ 106363 h 336550"/>
                <a:gd name="connsiteX119" fmla="*/ 151579 w 292270"/>
                <a:gd name="connsiteY119" fmla="*/ 91937 h 336550"/>
                <a:gd name="connsiteX120" fmla="*/ 161898 w 292270"/>
                <a:gd name="connsiteY120" fmla="*/ 76200 h 336550"/>
                <a:gd name="connsiteX121" fmla="*/ 139584 w 292270"/>
                <a:gd name="connsiteY121" fmla="*/ 76200 h 336550"/>
                <a:gd name="connsiteX122" fmla="*/ 140996 w 292270"/>
                <a:gd name="connsiteY122" fmla="*/ 76200 h 336550"/>
                <a:gd name="connsiteX123" fmla="*/ 143818 w 292270"/>
                <a:gd name="connsiteY123" fmla="*/ 76200 h 336550"/>
                <a:gd name="connsiteX124" fmla="*/ 145229 w 292270"/>
                <a:gd name="connsiteY124" fmla="*/ 77511 h 336550"/>
                <a:gd name="connsiteX125" fmla="*/ 145229 w 292270"/>
                <a:gd name="connsiteY125" fmla="*/ 105052 h 336550"/>
                <a:gd name="connsiteX126" fmla="*/ 143818 w 292270"/>
                <a:gd name="connsiteY126" fmla="*/ 106363 h 336550"/>
                <a:gd name="connsiteX127" fmla="*/ 139584 w 292270"/>
                <a:gd name="connsiteY127" fmla="*/ 106363 h 336550"/>
                <a:gd name="connsiteX128" fmla="*/ 139584 w 292270"/>
                <a:gd name="connsiteY128" fmla="*/ 105052 h 336550"/>
                <a:gd name="connsiteX129" fmla="*/ 139584 w 292270"/>
                <a:gd name="connsiteY129" fmla="*/ 82757 h 336550"/>
                <a:gd name="connsiteX130" fmla="*/ 135351 w 292270"/>
                <a:gd name="connsiteY130" fmla="*/ 84069 h 336550"/>
                <a:gd name="connsiteX131" fmla="*/ 133940 w 292270"/>
                <a:gd name="connsiteY131" fmla="*/ 84069 h 336550"/>
                <a:gd name="connsiteX132" fmla="*/ 132529 w 292270"/>
                <a:gd name="connsiteY132" fmla="*/ 81446 h 336550"/>
                <a:gd name="connsiteX133" fmla="*/ 133940 w 292270"/>
                <a:gd name="connsiteY133" fmla="*/ 80134 h 336550"/>
                <a:gd name="connsiteX134" fmla="*/ 139584 w 292270"/>
                <a:gd name="connsiteY134" fmla="*/ 76200 h 336550"/>
                <a:gd name="connsiteX135" fmla="*/ 118837 w 292270"/>
                <a:gd name="connsiteY135" fmla="*/ 76200 h 336550"/>
                <a:gd name="connsiteX136" fmla="*/ 123005 w 292270"/>
                <a:gd name="connsiteY136" fmla="*/ 76200 h 336550"/>
                <a:gd name="connsiteX137" fmla="*/ 123005 w 292270"/>
                <a:gd name="connsiteY137" fmla="*/ 77511 h 336550"/>
                <a:gd name="connsiteX138" fmla="*/ 123005 w 292270"/>
                <a:gd name="connsiteY138" fmla="*/ 105052 h 336550"/>
                <a:gd name="connsiteX139" fmla="*/ 123005 w 292270"/>
                <a:gd name="connsiteY139" fmla="*/ 106363 h 336550"/>
                <a:gd name="connsiteX140" fmla="*/ 118837 w 292270"/>
                <a:gd name="connsiteY140" fmla="*/ 106363 h 336550"/>
                <a:gd name="connsiteX141" fmla="*/ 117448 w 292270"/>
                <a:gd name="connsiteY141" fmla="*/ 105052 h 336550"/>
                <a:gd name="connsiteX142" fmla="*/ 117448 w 292270"/>
                <a:gd name="connsiteY142" fmla="*/ 82757 h 336550"/>
                <a:gd name="connsiteX143" fmla="*/ 114670 w 292270"/>
                <a:gd name="connsiteY143" fmla="*/ 84069 h 336550"/>
                <a:gd name="connsiteX144" fmla="*/ 113281 w 292270"/>
                <a:gd name="connsiteY144" fmla="*/ 84069 h 336550"/>
                <a:gd name="connsiteX145" fmla="*/ 111892 w 292270"/>
                <a:gd name="connsiteY145" fmla="*/ 81446 h 336550"/>
                <a:gd name="connsiteX146" fmla="*/ 111892 w 292270"/>
                <a:gd name="connsiteY146" fmla="*/ 80134 h 336550"/>
                <a:gd name="connsiteX147" fmla="*/ 118837 w 292270"/>
                <a:gd name="connsiteY147" fmla="*/ 76200 h 336550"/>
                <a:gd name="connsiteX148" fmla="*/ 97207 w 292270"/>
                <a:gd name="connsiteY148" fmla="*/ 76200 h 336550"/>
                <a:gd name="connsiteX149" fmla="*/ 99588 w 292270"/>
                <a:gd name="connsiteY149" fmla="*/ 76200 h 336550"/>
                <a:gd name="connsiteX150" fmla="*/ 100779 w 292270"/>
                <a:gd name="connsiteY150" fmla="*/ 77511 h 336550"/>
                <a:gd name="connsiteX151" fmla="*/ 100779 w 292270"/>
                <a:gd name="connsiteY151" fmla="*/ 105052 h 336550"/>
                <a:gd name="connsiteX152" fmla="*/ 99588 w 292270"/>
                <a:gd name="connsiteY152" fmla="*/ 106363 h 336550"/>
                <a:gd name="connsiteX153" fmla="*/ 97207 w 292270"/>
                <a:gd name="connsiteY153" fmla="*/ 106363 h 336550"/>
                <a:gd name="connsiteX154" fmla="*/ 96016 w 292270"/>
                <a:gd name="connsiteY154" fmla="*/ 105052 h 336550"/>
                <a:gd name="connsiteX155" fmla="*/ 96016 w 292270"/>
                <a:gd name="connsiteY155" fmla="*/ 82757 h 336550"/>
                <a:gd name="connsiteX156" fmla="*/ 92444 w 292270"/>
                <a:gd name="connsiteY156" fmla="*/ 84069 h 336550"/>
                <a:gd name="connsiteX157" fmla="*/ 91254 w 292270"/>
                <a:gd name="connsiteY157" fmla="*/ 84069 h 336550"/>
                <a:gd name="connsiteX158" fmla="*/ 91254 w 292270"/>
                <a:gd name="connsiteY158" fmla="*/ 81446 h 336550"/>
                <a:gd name="connsiteX159" fmla="*/ 91254 w 292270"/>
                <a:gd name="connsiteY159" fmla="*/ 80134 h 336550"/>
                <a:gd name="connsiteX160" fmla="*/ 97207 w 292270"/>
                <a:gd name="connsiteY160" fmla="*/ 76200 h 336550"/>
                <a:gd name="connsiteX161" fmla="*/ 201926 w 292270"/>
                <a:gd name="connsiteY161" fmla="*/ 36513 h 336550"/>
                <a:gd name="connsiteX162" fmla="*/ 200792 w 292270"/>
                <a:gd name="connsiteY162" fmla="*/ 40409 h 336550"/>
                <a:gd name="connsiteX163" fmla="*/ 205328 w 292270"/>
                <a:gd name="connsiteY163" fmla="*/ 50801 h 336550"/>
                <a:gd name="connsiteX164" fmla="*/ 208730 w 292270"/>
                <a:gd name="connsiteY164" fmla="*/ 40409 h 336550"/>
                <a:gd name="connsiteX165" fmla="*/ 208730 w 292270"/>
                <a:gd name="connsiteY165" fmla="*/ 39111 h 336550"/>
                <a:gd name="connsiteX166" fmla="*/ 201926 w 292270"/>
                <a:gd name="connsiteY166" fmla="*/ 36513 h 336550"/>
                <a:gd name="connsiteX167" fmla="*/ 123005 w 292270"/>
                <a:gd name="connsiteY167" fmla="*/ 34925 h 336550"/>
                <a:gd name="connsiteX168" fmla="*/ 116201 w 292270"/>
                <a:gd name="connsiteY168" fmla="*/ 37571 h 336550"/>
                <a:gd name="connsiteX169" fmla="*/ 115067 w 292270"/>
                <a:gd name="connsiteY169" fmla="*/ 38894 h 336550"/>
                <a:gd name="connsiteX170" fmla="*/ 115067 w 292270"/>
                <a:gd name="connsiteY170" fmla="*/ 40216 h 336550"/>
                <a:gd name="connsiteX171" fmla="*/ 119603 w 292270"/>
                <a:gd name="connsiteY171" fmla="*/ 50800 h 336550"/>
                <a:gd name="connsiteX172" fmla="*/ 123005 w 292270"/>
                <a:gd name="connsiteY172" fmla="*/ 40216 h 336550"/>
                <a:gd name="connsiteX173" fmla="*/ 123005 w 292270"/>
                <a:gd name="connsiteY173" fmla="*/ 34925 h 336550"/>
                <a:gd name="connsiteX174" fmla="*/ 162011 w 292270"/>
                <a:gd name="connsiteY174" fmla="*/ 31750 h 336550"/>
                <a:gd name="connsiteX175" fmla="*/ 157929 w 292270"/>
                <a:gd name="connsiteY175" fmla="*/ 40640 h 336550"/>
                <a:gd name="connsiteX176" fmla="*/ 162011 w 292270"/>
                <a:gd name="connsiteY176" fmla="*/ 50800 h 336550"/>
                <a:gd name="connsiteX177" fmla="*/ 167454 w 292270"/>
                <a:gd name="connsiteY177" fmla="*/ 40640 h 336550"/>
                <a:gd name="connsiteX178" fmla="*/ 162011 w 292270"/>
                <a:gd name="connsiteY178" fmla="*/ 31750 h 336550"/>
                <a:gd name="connsiteX179" fmla="*/ 144703 w 292270"/>
                <a:gd name="connsiteY179" fmla="*/ 28575 h 336550"/>
                <a:gd name="connsiteX180" fmla="*/ 144703 w 292270"/>
                <a:gd name="connsiteY180" fmla="*/ 55075 h 336550"/>
                <a:gd name="connsiteX181" fmla="*/ 143389 w 292270"/>
                <a:gd name="connsiteY181" fmla="*/ 55075 h 336550"/>
                <a:gd name="connsiteX182" fmla="*/ 139447 w 292270"/>
                <a:gd name="connsiteY182" fmla="*/ 55075 h 336550"/>
                <a:gd name="connsiteX183" fmla="*/ 139447 w 292270"/>
                <a:gd name="connsiteY183" fmla="*/ 32550 h 336550"/>
                <a:gd name="connsiteX184" fmla="*/ 135504 w 292270"/>
                <a:gd name="connsiteY184" fmla="*/ 33875 h 336550"/>
                <a:gd name="connsiteX185" fmla="*/ 134190 w 292270"/>
                <a:gd name="connsiteY185" fmla="*/ 33875 h 336550"/>
                <a:gd name="connsiteX186" fmla="*/ 132876 w 292270"/>
                <a:gd name="connsiteY186" fmla="*/ 31225 h 336550"/>
                <a:gd name="connsiteX187" fmla="*/ 127619 w 292270"/>
                <a:gd name="connsiteY187" fmla="*/ 32550 h 336550"/>
                <a:gd name="connsiteX188" fmla="*/ 128934 w 292270"/>
                <a:gd name="connsiteY188" fmla="*/ 40500 h 336550"/>
                <a:gd name="connsiteX189" fmla="*/ 118420 w 292270"/>
                <a:gd name="connsiteY189" fmla="*/ 56400 h 336550"/>
                <a:gd name="connsiteX190" fmla="*/ 109221 w 292270"/>
                <a:gd name="connsiteY190" fmla="*/ 41825 h 336550"/>
                <a:gd name="connsiteX191" fmla="*/ 101336 w 292270"/>
                <a:gd name="connsiteY191" fmla="*/ 47125 h 336550"/>
                <a:gd name="connsiteX192" fmla="*/ 101336 w 292270"/>
                <a:gd name="connsiteY192" fmla="*/ 55075 h 336550"/>
                <a:gd name="connsiteX193" fmla="*/ 100022 w 292270"/>
                <a:gd name="connsiteY193" fmla="*/ 55075 h 336550"/>
                <a:gd name="connsiteX194" fmla="*/ 97394 w 292270"/>
                <a:gd name="connsiteY194" fmla="*/ 55075 h 336550"/>
                <a:gd name="connsiteX195" fmla="*/ 96080 w 292270"/>
                <a:gd name="connsiteY195" fmla="*/ 55075 h 336550"/>
                <a:gd name="connsiteX196" fmla="*/ 96080 w 292270"/>
                <a:gd name="connsiteY196" fmla="*/ 49775 h 336550"/>
                <a:gd name="connsiteX197" fmla="*/ 72425 w 292270"/>
                <a:gd name="connsiteY197" fmla="*/ 77600 h 336550"/>
                <a:gd name="connsiteX198" fmla="*/ 76367 w 292270"/>
                <a:gd name="connsiteY198" fmla="*/ 76275 h 336550"/>
                <a:gd name="connsiteX199" fmla="*/ 86880 w 292270"/>
                <a:gd name="connsiteY199" fmla="*/ 90850 h 336550"/>
                <a:gd name="connsiteX200" fmla="*/ 76367 w 292270"/>
                <a:gd name="connsiteY200" fmla="*/ 106750 h 336550"/>
                <a:gd name="connsiteX201" fmla="*/ 67168 w 292270"/>
                <a:gd name="connsiteY201" fmla="*/ 97475 h 336550"/>
                <a:gd name="connsiteX202" fmla="*/ 75053 w 292270"/>
                <a:gd name="connsiteY202" fmla="*/ 127950 h 336550"/>
                <a:gd name="connsiteX203" fmla="*/ 76367 w 292270"/>
                <a:gd name="connsiteY203" fmla="*/ 127950 h 336550"/>
                <a:gd name="connsiteX204" fmla="*/ 78995 w 292270"/>
                <a:gd name="connsiteY204" fmla="*/ 127950 h 336550"/>
                <a:gd name="connsiteX205" fmla="*/ 80310 w 292270"/>
                <a:gd name="connsiteY205" fmla="*/ 127950 h 336550"/>
                <a:gd name="connsiteX206" fmla="*/ 80310 w 292270"/>
                <a:gd name="connsiteY206" fmla="*/ 133250 h 336550"/>
                <a:gd name="connsiteX207" fmla="*/ 88195 w 292270"/>
                <a:gd name="connsiteY207" fmla="*/ 135900 h 336550"/>
                <a:gd name="connsiteX208" fmla="*/ 97394 w 292270"/>
                <a:gd name="connsiteY208" fmla="*/ 126625 h 336550"/>
                <a:gd name="connsiteX209" fmla="*/ 107907 w 292270"/>
                <a:gd name="connsiteY209" fmla="*/ 135900 h 336550"/>
                <a:gd name="connsiteX210" fmla="*/ 114478 w 292270"/>
                <a:gd name="connsiteY210" fmla="*/ 145175 h 336550"/>
                <a:gd name="connsiteX211" fmla="*/ 117106 w 292270"/>
                <a:gd name="connsiteY211" fmla="*/ 151800 h 336550"/>
                <a:gd name="connsiteX212" fmla="*/ 117106 w 292270"/>
                <a:gd name="connsiteY212" fmla="*/ 133250 h 336550"/>
                <a:gd name="connsiteX213" fmla="*/ 114478 w 292270"/>
                <a:gd name="connsiteY213" fmla="*/ 134575 h 336550"/>
                <a:gd name="connsiteX214" fmla="*/ 113164 w 292270"/>
                <a:gd name="connsiteY214" fmla="*/ 135900 h 336550"/>
                <a:gd name="connsiteX215" fmla="*/ 113164 w 292270"/>
                <a:gd name="connsiteY215" fmla="*/ 134575 h 336550"/>
                <a:gd name="connsiteX216" fmla="*/ 111849 w 292270"/>
                <a:gd name="connsiteY216" fmla="*/ 131925 h 336550"/>
                <a:gd name="connsiteX217" fmla="*/ 111849 w 292270"/>
                <a:gd name="connsiteY217" fmla="*/ 130600 h 336550"/>
                <a:gd name="connsiteX218" fmla="*/ 118420 w 292270"/>
                <a:gd name="connsiteY218" fmla="*/ 127950 h 336550"/>
                <a:gd name="connsiteX219" fmla="*/ 122363 w 292270"/>
                <a:gd name="connsiteY219" fmla="*/ 127950 h 336550"/>
                <a:gd name="connsiteX220" fmla="*/ 122363 w 292270"/>
                <a:gd name="connsiteY220" fmla="*/ 155775 h 336550"/>
                <a:gd name="connsiteX221" fmla="*/ 122363 w 292270"/>
                <a:gd name="connsiteY221" fmla="*/ 157100 h 336550"/>
                <a:gd name="connsiteX222" fmla="*/ 121049 w 292270"/>
                <a:gd name="connsiteY222" fmla="*/ 157100 h 336550"/>
                <a:gd name="connsiteX223" fmla="*/ 135504 w 292270"/>
                <a:gd name="connsiteY223" fmla="*/ 162400 h 336550"/>
                <a:gd name="connsiteX224" fmla="*/ 161787 w 292270"/>
                <a:gd name="connsiteY224" fmla="*/ 159750 h 336550"/>
                <a:gd name="connsiteX225" fmla="*/ 181500 w 292270"/>
                <a:gd name="connsiteY225" fmla="*/ 191550 h 336550"/>
                <a:gd name="connsiteX226" fmla="*/ 181500 w 292270"/>
                <a:gd name="connsiteY226" fmla="*/ 183600 h 336550"/>
                <a:gd name="connsiteX227" fmla="*/ 178872 w 292270"/>
                <a:gd name="connsiteY227" fmla="*/ 186250 h 336550"/>
                <a:gd name="connsiteX228" fmla="*/ 177557 w 292270"/>
                <a:gd name="connsiteY228" fmla="*/ 186250 h 336550"/>
                <a:gd name="connsiteX229" fmla="*/ 176243 w 292270"/>
                <a:gd name="connsiteY229" fmla="*/ 184925 h 336550"/>
                <a:gd name="connsiteX230" fmla="*/ 176243 w 292270"/>
                <a:gd name="connsiteY230" fmla="*/ 182275 h 336550"/>
                <a:gd name="connsiteX231" fmla="*/ 176243 w 292270"/>
                <a:gd name="connsiteY231" fmla="*/ 180950 h 336550"/>
                <a:gd name="connsiteX232" fmla="*/ 182814 w 292270"/>
                <a:gd name="connsiteY232" fmla="*/ 178300 h 336550"/>
                <a:gd name="connsiteX233" fmla="*/ 186756 w 292270"/>
                <a:gd name="connsiteY233" fmla="*/ 178300 h 336550"/>
                <a:gd name="connsiteX234" fmla="*/ 186756 w 292270"/>
                <a:gd name="connsiteY234" fmla="*/ 194200 h 336550"/>
                <a:gd name="connsiteX235" fmla="*/ 199898 w 292270"/>
                <a:gd name="connsiteY235" fmla="*/ 186250 h 336550"/>
                <a:gd name="connsiteX236" fmla="*/ 198584 w 292270"/>
                <a:gd name="connsiteY236" fmla="*/ 186250 h 336550"/>
                <a:gd name="connsiteX237" fmla="*/ 198584 w 292270"/>
                <a:gd name="connsiteY237" fmla="*/ 184925 h 336550"/>
                <a:gd name="connsiteX238" fmla="*/ 197270 w 292270"/>
                <a:gd name="connsiteY238" fmla="*/ 182275 h 336550"/>
                <a:gd name="connsiteX239" fmla="*/ 198584 w 292270"/>
                <a:gd name="connsiteY239" fmla="*/ 180950 h 336550"/>
                <a:gd name="connsiteX240" fmla="*/ 199898 w 292270"/>
                <a:gd name="connsiteY240" fmla="*/ 180950 h 336550"/>
                <a:gd name="connsiteX241" fmla="*/ 199898 w 292270"/>
                <a:gd name="connsiteY241" fmla="*/ 166375 h 336550"/>
                <a:gd name="connsiteX242" fmla="*/ 234066 w 292270"/>
                <a:gd name="connsiteY242" fmla="*/ 161075 h 336550"/>
                <a:gd name="connsiteX243" fmla="*/ 241951 w 292270"/>
                <a:gd name="connsiteY243" fmla="*/ 146500 h 336550"/>
                <a:gd name="connsiteX244" fmla="*/ 245894 w 292270"/>
                <a:gd name="connsiteY244" fmla="*/ 143850 h 336550"/>
                <a:gd name="connsiteX245" fmla="*/ 245894 w 292270"/>
                <a:gd name="connsiteY245" fmla="*/ 133250 h 336550"/>
                <a:gd name="connsiteX246" fmla="*/ 241951 w 292270"/>
                <a:gd name="connsiteY246" fmla="*/ 134575 h 336550"/>
                <a:gd name="connsiteX247" fmla="*/ 241951 w 292270"/>
                <a:gd name="connsiteY247" fmla="*/ 135900 h 336550"/>
                <a:gd name="connsiteX248" fmla="*/ 240637 w 292270"/>
                <a:gd name="connsiteY248" fmla="*/ 134575 h 336550"/>
                <a:gd name="connsiteX249" fmla="*/ 240637 w 292270"/>
                <a:gd name="connsiteY249" fmla="*/ 131925 h 336550"/>
                <a:gd name="connsiteX250" fmla="*/ 240637 w 292270"/>
                <a:gd name="connsiteY250" fmla="*/ 130600 h 336550"/>
                <a:gd name="connsiteX251" fmla="*/ 247208 w 292270"/>
                <a:gd name="connsiteY251" fmla="*/ 127950 h 336550"/>
                <a:gd name="connsiteX252" fmla="*/ 249836 w 292270"/>
                <a:gd name="connsiteY252" fmla="*/ 127950 h 336550"/>
                <a:gd name="connsiteX253" fmla="*/ 251151 w 292270"/>
                <a:gd name="connsiteY253" fmla="*/ 127950 h 336550"/>
                <a:gd name="connsiteX254" fmla="*/ 251151 w 292270"/>
                <a:gd name="connsiteY254" fmla="*/ 143850 h 336550"/>
                <a:gd name="connsiteX255" fmla="*/ 252465 w 292270"/>
                <a:gd name="connsiteY255" fmla="*/ 143850 h 336550"/>
                <a:gd name="connsiteX256" fmla="*/ 257721 w 292270"/>
                <a:gd name="connsiteY256" fmla="*/ 94825 h 336550"/>
                <a:gd name="connsiteX257" fmla="*/ 247208 w 292270"/>
                <a:gd name="connsiteY257" fmla="*/ 106750 h 336550"/>
                <a:gd name="connsiteX258" fmla="*/ 238009 w 292270"/>
                <a:gd name="connsiteY258" fmla="*/ 92175 h 336550"/>
                <a:gd name="connsiteX259" fmla="*/ 248522 w 292270"/>
                <a:gd name="connsiteY259" fmla="*/ 76275 h 336550"/>
                <a:gd name="connsiteX260" fmla="*/ 249836 w 292270"/>
                <a:gd name="connsiteY260" fmla="*/ 76275 h 336550"/>
                <a:gd name="connsiteX261" fmla="*/ 230124 w 292270"/>
                <a:gd name="connsiteY261" fmla="*/ 52425 h 336550"/>
                <a:gd name="connsiteX262" fmla="*/ 230124 w 292270"/>
                <a:gd name="connsiteY262" fmla="*/ 55075 h 336550"/>
                <a:gd name="connsiteX263" fmla="*/ 228810 w 292270"/>
                <a:gd name="connsiteY263" fmla="*/ 55075 h 336550"/>
                <a:gd name="connsiteX264" fmla="*/ 224867 w 292270"/>
                <a:gd name="connsiteY264" fmla="*/ 55075 h 336550"/>
                <a:gd name="connsiteX265" fmla="*/ 224867 w 292270"/>
                <a:gd name="connsiteY265" fmla="*/ 48450 h 336550"/>
                <a:gd name="connsiteX266" fmla="*/ 215668 w 292270"/>
                <a:gd name="connsiteY266" fmla="*/ 43150 h 336550"/>
                <a:gd name="connsiteX267" fmla="*/ 205155 w 292270"/>
                <a:gd name="connsiteY267" fmla="*/ 56400 h 336550"/>
                <a:gd name="connsiteX268" fmla="*/ 194641 w 292270"/>
                <a:gd name="connsiteY268" fmla="*/ 40500 h 336550"/>
                <a:gd name="connsiteX269" fmla="*/ 195956 w 292270"/>
                <a:gd name="connsiteY269" fmla="*/ 33875 h 336550"/>
                <a:gd name="connsiteX270" fmla="*/ 186756 w 292270"/>
                <a:gd name="connsiteY270" fmla="*/ 31225 h 336550"/>
                <a:gd name="connsiteX271" fmla="*/ 186756 w 292270"/>
                <a:gd name="connsiteY271" fmla="*/ 55075 h 336550"/>
                <a:gd name="connsiteX272" fmla="*/ 182814 w 292270"/>
                <a:gd name="connsiteY272" fmla="*/ 55075 h 336550"/>
                <a:gd name="connsiteX273" fmla="*/ 181500 w 292270"/>
                <a:gd name="connsiteY273" fmla="*/ 55075 h 336550"/>
                <a:gd name="connsiteX274" fmla="*/ 181500 w 292270"/>
                <a:gd name="connsiteY274" fmla="*/ 32550 h 336550"/>
                <a:gd name="connsiteX275" fmla="*/ 178872 w 292270"/>
                <a:gd name="connsiteY275" fmla="*/ 33875 h 336550"/>
                <a:gd name="connsiteX276" fmla="*/ 177557 w 292270"/>
                <a:gd name="connsiteY276" fmla="*/ 33875 h 336550"/>
                <a:gd name="connsiteX277" fmla="*/ 176243 w 292270"/>
                <a:gd name="connsiteY277" fmla="*/ 33875 h 336550"/>
                <a:gd name="connsiteX278" fmla="*/ 176243 w 292270"/>
                <a:gd name="connsiteY278" fmla="*/ 31225 h 336550"/>
                <a:gd name="connsiteX279" fmla="*/ 176243 w 292270"/>
                <a:gd name="connsiteY279" fmla="*/ 29900 h 336550"/>
                <a:gd name="connsiteX280" fmla="*/ 177557 w 292270"/>
                <a:gd name="connsiteY280" fmla="*/ 29900 h 336550"/>
                <a:gd name="connsiteX281" fmla="*/ 168358 w 292270"/>
                <a:gd name="connsiteY281" fmla="*/ 28575 h 336550"/>
                <a:gd name="connsiteX282" fmla="*/ 172301 w 292270"/>
                <a:gd name="connsiteY282" fmla="*/ 40500 h 336550"/>
                <a:gd name="connsiteX283" fmla="*/ 161787 w 292270"/>
                <a:gd name="connsiteY283" fmla="*/ 56400 h 336550"/>
                <a:gd name="connsiteX284" fmla="*/ 151274 w 292270"/>
                <a:gd name="connsiteY284" fmla="*/ 40500 h 336550"/>
                <a:gd name="connsiteX285" fmla="*/ 156531 w 292270"/>
                <a:gd name="connsiteY285" fmla="*/ 28575 h 336550"/>
                <a:gd name="connsiteX286" fmla="*/ 144703 w 292270"/>
                <a:gd name="connsiteY286" fmla="*/ 28575 h 336550"/>
                <a:gd name="connsiteX287" fmla="*/ 164533 w 292270"/>
                <a:gd name="connsiteY287" fmla="*/ 0 h 336550"/>
                <a:gd name="connsiteX288" fmla="*/ 266895 w 292270"/>
                <a:gd name="connsiteY288" fmla="*/ 48642 h 336550"/>
                <a:gd name="connsiteX289" fmla="*/ 291829 w 292270"/>
                <a:gd name="connsiteY289" fmla="*/ 130150 h 336550"/>
                <a:gd name="connsiteX290" fmla="*/ 269520 w 292270"/>
                <a:gd name="connsiteY290" fmla="*/ 206400 h 336550"/>
                <a:gd name="connsiteX291" fmla="*/ 257709 w 292270"/>
                <a:gd name="connsiteY291" fmla="*/ 324718 h 336550"/>
                <a:gd name="connsiteX292" fmla="*/ 256396 w 292270"/>
                <a:gd name="connsiteY292" fmla="*/ 332606 h 336550"/>
                <a:gd name="connsiteX293" fmla="*/ 249835 w 292270"/>
                <a:gd name="connsiteY293" fmla="*/ 336550 h 336550"/>
                <a:gd name="connsiteX294" fmla="*/ 105478 w 292270"/>
                <a:gd name="connsiteY294" fmla="*/ 336550 h 336550"/>
                <a:gd name="connsiteX295" fmla="*/ 97604 w 292270"/>
                <a:gd name="connsiteY295" fmla="*/ 331292 h 336550"/>
                <a:gd name="connsiteX296" fmla="*/ 96292 w 292270"/>
                <a:gd name="connsiteY296" fmla="*/ 315516 h 336550"/>
                <a:gd name="connsiteX297" fmla="*/ 96292 w 292270"/>
                <a:gd name="connsiteY297" fmla="*/ 312887 h 336550"/>
                <a:gd name="connsiteX298" fmla="*/ 71357 w 292270"/>
                <a:gd name="connsiteY298" fmla="*/ 294481 h 336550"/>
                <a:gd name="connsiteX299" fmla="*/ 31987 w 292270"/>
                <a:gd name="connsiteY299" fmla="*/ 278706 h 336550"/>
                <a:gd name="connsiteX300" fmla="*/ 25426 w 292270"/>
                <a:gd name="connsiteY300" fmla="*/ 236637 h 336550"/>
                <a:gd name="connsiteX301" fmla="*/ 21489 w 292270"/>
                <a:gd name="connsiteY301" fmla="*/ 209029 h 336550"/>
                <a:gd name="connsiteX302" fmla="*/ 16239 w 292270"/>
                <a:gd name="connsiteY302" fmla="*/ 205085 h 336550"/>
                <a:gd name="connsiteX303" fmla="*/ 491 w 292270"/>
                <a:gd name="connsiteY303" fmla="*/ 191939 h 336550"/>
                <a:gd name="connsiteX304" fmla="*/ 4428 w 292270"/>
                <a:gd name="connsiteY304" fmla="*/ 177478 h 336550"/>
                <a:gd name="connsiteX305" fmla="*/ 24113 w 292270"/>
                <a:gd name="connsiteY305" fmla="*/ 126206 h 336550"/>
                <a:gd name="connsiteX306" fmla="*/ 29363 w 292270"/>
                <a:gd name="connsiteY306" fmla="*/ 97284 h 336550"/>
                <a:gd name="connsiteX307" fmla="*/ 81856 w 292270"/>
                <a:gd name="connsiteY307" fmla="*/ 26293 h 336550"/>
                <a:gd name="connsiteX308" fmla="*/ 164533 w 292270"/>
                <a:gd name="connsiteY308"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Lst>
              <a:rect l="l" t="t" r="r" b="b"/>
              <a:pathLst>
                <a:path w="292270" h="336550">
                  <a:moveTo>
                    <a:pt x="184010" y="131763"/>
                  </a:moveTo>
                  <a:cubicBezTo>
                    <a:pt x="179928" y="131763"/>
                    <a:pt x="178567" y="135573"/>
                    <a:pt x="178567" y="141923"/>
                  </a:cubicBezTo>
                  <a:cubicBezTo>
                    <a:pt x="178567" y="147003"/>
                    <a:pt x="179928" y="150813"/>
                    <a:pt x="184010" y="150813"/>
                  </a:cubicBezTo>
                  <a:cubicBezTo>
                    <a:pt x="188092" y="150813"/>
                    <a:pt x="188092" y="144463"/>
                    <a:pt x="188092" y="141923"/>
                  </a:cubicBezTo>
                  <a:cubicBezTo>
                    <a:pt x="188092" y="138113"/>
                    <a:pt x="188092" y="131763"/>
                    <a:pt x="184010" y="131763"/>
                  </a:cubicBezTo>
                  <a:close/>
                  <a:moveTo>
                    <a:pt x="141147" y="131763"/>
                  </a:moveTo>
                  <a:cubicBezTo>
                    <a:pt x="138425" y="131763"/>
                    <a:pt x="135704" y="135573"/>
                    <a:pt x="135704" y="141923"/>
                  </a:cubicBezTo>
                  <a:cubicBezTo>
                    <a:pt x="135704" y="147003"/>
                    <a:pt x="138425" y="150813"/>
                    <a:pt x="141147" y="150813"/>
                  </a:cubicBezTo>
                  <a:cubicBezTo>
                    <a:pt x="145229" y="150813"/>
                    <a:pt x="145229" y="144463"/>
                    <a:pt x="145229" y="141923"/>
                  </a:cubicBezTo>
                  <a:cubicBezTo>
                    <a:pt x="145229" y="138113"/>
                    <a:pt x="145229" y="131763"/>
                    <a:pt x="141147" y="131763"/>
                  </a:cubicBezTo>
                  <a:close/>
                  <a:moveTo>
                    <a:pt x="96811" y="131763"/>
                  </a:moveTo>
                  <a:cubicBezTo>
                    <a:pt x="95488" y="131763"/>
                    <a:pt x="94165" y="132822"/>
                    <a:pt x="92842" y="134938"/>
                  </a:cubicBezTo>
                  <a:cubicBezTo>
                    <a:pt x="95488" y="134938"/>
                    <a:pt x="98134" y="134938"/>
                    <a:pt x="100780" y="134938"/>
                  </a:cubicBezTo>
                  <a:cubicBezTo>
                    <a:pt x="100780" y="132822"/>
                    <a:pt x="99457" y="131763"/>
                    <a:pt x="96811" y="131763"/>
                  </a:cubicBezTo>
                  <a:close/>
                  <a:moveTo>
                    <a:pt x="225310" y="127000"/>
                  </a:moveTo>
                  <a:cubicBezTo>
                    <a:pt x="226721" y="127000"/>
                    <a:pt x="226721" y="127000"/>
                    <a:pt x="226721" y="127000"/>
                  </a:cubicBezTo>
                  <a:cubicBezTo>
                    <a:pt x="226721" y="127000"/>
                    <a:pt x="226721" y="127000"/>
                    <a:pt x="229543" y="127000"/>
                  </a:cubicBezTo>
                  <a:cubicBezTo>
                    <a:pt x="230954" y="127000"/>
                    <a:pt x="230954" y="127000"/>
                    <a:pt x="230954" y="127000"/>
                  </a:cubicBezTo>
                  <a:cubicBezTo>
                    <a:pt x="230954" y="127000"/>
                    <a:pt x="230954" y="127000"/>
                    <a:pt x="230954" y="155792"/>
                  </a:cubicBezTo>
                  <a:cubicBezTo>
                    <a:pt x="230954" y="155792"/>
                    <a:pt x="230954" y="157163"/>
                    <a:pt x="229543" y="157163"/>
                  </a:cubicBezTo>
                  <a:cubicBezTo>
                    <a:pt x="229543" y="157163"/>
                    <a:pt x="229543" y="157163"/>
                    <a:pt x="225310" y="157163"/>
                  </a:cubicBezTo>
                  <a:cubicBezTo>
                    <a:pt x="225310" y="157163"/>
                    <a:pt x="225310" y="155792"/>
                    <a:pt x="225310" y="155792"/>
                  </a:cubicBezTo>
                  <a:cubicBezTo>
                    <a:pt x="225310" y="155792"/>
                    <a:pt x="225310" y="155792"/>
                    <a:pt x="225310" y="132484"/>
                  </a:cubicBezTo>
                  <a:cubicBezTo>
                    <a:pt x="225310" y="132484"/>
                    <a:pt x="225310" y="132484"/>
                    <a:pt x="221076" y="133855"/>
                  </a:cubicBezTo>
                  <a:cubicBezTo>
                    <a:pt x="221076" y="135227"/>
                    <a:pt x="221076" y="135227"/>
                    <a:pt x="221076" y="135227"/>
                  </a:cubicBezTo>
                  <a:cubicBezTo>
                    <a:pt x="219665" y="133855"/>
                    <a:pt x="219665" y="133855"/>
                    <a:pt x="219665" y="133855"/>
                  </a:cubicBezTo>
                  <a:cubicBezTo>
                    <a:pt x="219665" y="133855"/>
                    <a:pt x="219665" y="133855"/>
                    <a:pt x="219665" y="131113"/>
                  </a:cubicBezTo>
                  <a:cubicBezTo>
                    <a:pt x="218254" y="131113"/>
                    <a:pt x="219665" y="129742"/>
                    <a:pt x="219665" y="129742"/>
                  </a:cubicBezTo>
                  <a:cubicBezTo>
                    <a:pt x="219665" y="129742"/>
                    <a:pt x="219665" y="129742"/>
                    <a:pt x="225310" y="127000"/>
                  </a:cubicBezTo>
                  <a:close/>
                  <a:moveTo>
                    <a:pt x="203791" y="127000"/>
                  </a:moveTo>
                  <a:cubicBezTo>
                    <a:pt x="203791" y="127000"/>
                    <a:pt x="203791" y="127000"/>
                    <a:pt x="207495" y="127000"/>
                  </a:cubicBezTo>
                  <a:cubicBezTo>
                    <a:pt x="207495" y="127000"/>
                    <a:pt x="208730" y="127000"/>
                    <a:pt x="208730" y="127000"/>
                  </a:cubicBezTo>
                  <a:cubicBezTo>
                    <a:pt x="208730" y="127000"/>
                    <a:pt x="208730" y="127000"/>
                    <a:pt x="208730" y="155792"/>
                  </a:cubicBezTo>
                  <a:cubicBezTo>
                    <a:pt x="208730" y="155792"/>
                    <a:pt x="207495" y="157163"/>
                    <a:pt x="207495" y="157163"/>
                  </a:cubicBezTo>
                  <a:cubicBezTo>
                    <a:pt x="207495" y="157163"/>
                    <a:pt x="207495" y="157163"/>
                    <a:pt x="203791" y="157163"/>
                  </a:cubicBezTo>
                  <a:cubicBezTo>
                    <a:pt x="203791" y="157163"/>
                    <a:pt x="202556" y="155792"/>
                    <a:pt x="202556" y="155792"/>
                  </a:cubicBezTo>
                  <a:cubicBezTo>
                    <a:pt x="202556" y="155792"/>
                    <a:pt x="202556" y="155792"/>
                    <a:pt x="202556" y="132484"/>
                  </a:cubicBezTo>
                  <a:cubicBezTo>
                    <a:pt x="202556" y="132484"/>
                    <a:pt x="202556" y="132484"/>
                    <a:pt x="200086" y="133855"/>
                  </a:cubicBezTo>
                  <a:cubicBezTo>
                    <a:pt x="200086" y="135227"/>
                    <a:pt x="198852" y="135227"/>
                    <a:pt x="198852" y="135227"/>
                  </a:cubicBezTo>
                  <a:cubicBezTo>
                    <a:pt x="198852" y="133855"/>
                    <a:pt x="198852" y="133855"/>
                    <a:pt x="198852" y="133855"/>
                  </a:cubicBezTo>
                  <a:cubicBezTo>
                    <a:pt x="198852" y="133855"/>
                    <a:pt x="198852" y="133855"/>
                    <a:pt x="197617" y="131113"/>
                  </a:cubicBezTo>
                  <a:cubicBezTo>
                    <a:pt x="197617" y="131113"/>
                    <a:pt x="197617" y="129742"/>
                    <a:pt x="198852" y="129742"/>
                  </a:cubicBezTo>
                  <a:cubicBezTo>
                    <a:pt x="198852" y="129742"/>
                    <a:pt x="198852" y="129742"/>
                    <a:pt x="203791" y="127000"/>
                  </a:cubicBezTo>
                  <a:close/>
                  <a:moveTo>
                    <a:pt x="183964" y="127000"/>
                  </a:moveTo>
                  <a:cubicBezTo>
                    <a:pt x="189044" y="127000"/>
                    <a:pt x="192854" y="132246"/>
                    <a:pt x="192854" y="141426"/>
                  </a:cubicBezTo>
                  <a:cubicBezTo>
                    <a:pt x="192854" y="151918"/>
                    <a:pt x="189044" y="157163"/>
                    <a:pt x="182694" y="157163"/>
                  </a:cubicBezTo>
                  <a:cubicBezTo>
                    <a:pt x="177614" y="157163"/>
                    <a:pt x="173804" y="151918"/>
                    <a:pt x="173804" y="142737"/>
                  </a:cubicBezTo>
                  <a:cubicBezTo>
                    <a:pt x="173804" y="133557"/>
                    <a:pt x="177614" y="127000"/>
                    <a:pt x="183964" y="127000"/>
                  </a:cubicBezTo>
                  <a:close/>
                  <a:moveTo>
                    <a:pt x="161699" y="127000"/>
                  </a:moveTo>
                  <a:cubicBezTo>
                    <a:pt x="161699" y="127000"/>
                    <a:pt x="161699" y="127000"/>
                    <a:pt x="164478" y="127000"/>
                  </a:cubicBezTo>
                  <a:cubicBezTo>
                    <a:pt x="165867" y="127000"/>
                    <a:pt x="165867" y="127000"/>
                    <a:pt x="165867" y="127000"/>
                  </a:cubicBezTo>
                  <a:cubicBezTo>
                    <a:pt x="165867" y="127000"/>
                    <a:pt x="165867" y="127000"/>
                    <a:pt x="165867" y="155792"/>
                  </a:cubicBezTo>
                  <a:cubicBezTo>
                    <a:pt x="165867" y="155792"/>
                    <a:pt x="165867" y="157163"/>
                    <a:pt x="164478" y="157163"/>
                  </a:cubicBezTo>
                  <a:cubicBezTo>
                    <a:pt x="164478" y="157163"/>
                    <a:pt x="164478" y="157163"/>
                    <a:pt x="161699" y="157163"/>
                  </a:cubicBezTo>
                  <a:cubicBezTo>
                    <a:pt x="160310" y="157163"/>
                    <a:pt x="160310" y="155792"/>
                    <a:pt x="160310" y="155792"/>
                  </a:cubicBezTo>
                  <a:cubicBezTo>
                    <a:pt x="160310" y="155792"/>
                    <a:pt x="160310" y="155792"/>
                    <a:pt x="160310" y="132484"/>
                  </a:cubicBezTo>
                  <a:cubicBezTo>
                    <a:pt x="160310" y="132484"/>
                    <a:pt x="160310" y="132484"/>
                    <a:pt x="156143" y="133855"/>
                  </a:cubicBezTo>
                  <a:cubicBezTo>
                    <a:pt x="156143" y="135227"/>
                    <a:pt x="156143" y="135227"/>
                    <a:pt x="156143" y="135227"/>
                  </a:cubicBezTo>
                  <a:cubicBezTo>
                    <a:pt x="154754" y="133855"/>
                    <a:pt x="154754" y="133855"/>
                    <a:pt x="154754" y="133855"/>
                  </a:cubicBezTo>
                  <a:cubicBezTo>
                    <a:pt x="154754" y="133855"/>
                    <a:pt x="154754" y="133855"/>
                    <a:pt x="154754" y="131113"/>
                  </a:cubicBezTo>
                  <a:cubicBezTo>
                    <a:pt x="154754" y="131113"/>
                    <a:pt x="154754" y="129742"/>
                    <a:pt x="154754" y="129742"/>
                  </a:cubicBezTo>
                  <a:cubicBezTo>
                    <a:pt x="154754" y="129742"/>
                    <a:pt x="154754" y="129742"/>
                    <a:pt x="161699" y="127000"/>
                  </a:cubicBezTo>
                  <a:close/>
                  <a:moveTo>
                    <a:pt x="141261" y="127000"/>
                  </a:moveTo>
                  <a:cubicBezTo>
                    <a:pt x="147710" y="127000"/>
                    <a:pt x="151580" y="132246"/>
                    <a:pt x="151580" y="141426"/>
                  </a:cubicBezTo>
                  <a:cubicBezTo>
                    <a:pt x="151580" y="151918"/>
                    <a:pt x="147710" y="157163"/>
                    <a:pt x="141261" y="157163"/>
                  </a:cubicBezTo>
                  <a:cubicBezTo>
                    <a:pt x="134811" y="157163"/>
                    <a:pt x="130942" y="151918"/>
                    <a:pt x="130942" y="142737"/>
                  </a:cubicBezTo>
                  <a:cubicBezTo>
                    <a:pt x="130942" y="133557"/>
                    <a:pt x="134811" y="127000"/>
                    <a:pt x="141261" y="127000"/>
                  </a:cubicBezTo>
                  <a:close/>
                  <a:moveTo>
                    <a:pt x="247736" y="80963"/>
                  </a:moveTo>
                  <a:cubicBezTo>
                    <a:pt x="245015" y="80963"/>
                    <a:pt x="243654" y="85091"/>
                    <a:pt x="243654" y="91970"/>
                  </a:cubicBezTo>
                  <a:cubicBezTo>
                    <a:pt x="243654" y="97474"/>
                    <a:pt x="245015" y="101601"/>
                    <a:pt x="247736" y="101601"/>
                  </a:cubicBezTo>
                  <a:cubicBezTo>
                    <a:pt x="251818" y="101601"/>
                    <a:pt x="253179" y="94722"/>
                    <a:pt x="253179" y="90594"/>
                  </a:cubicBezTo>
                  <a:cubicBezTo>
                    <a:pt x="253179" y="87843"/>
                    <a:pt x="251818" y="80963"/>
                    <a:pt x="247736" y="80963"/>
                  </a:cubicBezTo>
                  <a:close/>
                  <a:moveTo>
                    <a:pt x="205328" y="80963"/>
                  </a:moveTo>
                  <a:cubicBezTo>
                    <a:pt x="203060" y="80963"/>
                    <a:pt x="200792" y="85091"/>
                    <a:pt x="200792" y="91970"/>
                  </a:cubicBezTo>
                  <a:cubicBezTo>
                    <a:pt x="200792" y="97474"/>
                    <a:pt x="203060" y="101601"/>
                    <a:pt x="205328" y="101601"/>
                  </a:cubicBezTo>
                  <a:cubicBezTo>
                    <a:pt x="208730" y="101601"/>
                    <a:pt x="208730" y="94722"/>
                    <a:pt x="208730" y="90594"/>
                  </a:cubicBezTo>
                  <a:cubicBezTo>
                    <a:pt x="208730" y="87843"/>
                    <a:pt x="208730" y="80963"/>
                    <a:pt x="205328" y="80963"/>
                  </a:cubicBezTo>
                  <a:close/>
                  <a:moveTo>
                    <a:pt x="184010" y="80963"/>
                  </a:moveTo>
                  <a:cubicBezTo>
                    <a:pt x="179928" y="80963"/>
                    <a:pt x="178567" y="85091"/>
                    <a:pt x="178567" y="91970"/>
                  </a:cubicBezTo>
                  <a:cubicBezTo>
                    <a:pt x="178567" y="97474"/>
                    <a:pt x="179928" y="101601"/>
                    <a:pt x="184010" y="101601"/>
                  </a:cubicBezTo>
                  <a:cubicBezTo>
                    <a:pt x="188092" y="101601"/>
                    <a:pt x="188092" y="94722"/>
                    <a:pt x="188092" y="90594"/>
                  </a:cubicBezTo>
                  <a:cubicBezTo>
                    <a:pt x="188092" y="87843"/>
                    <a:pt x="188092" y="80963"/>
                    <a:pt x="184010" y="80963"/>
                  </a:cubicBezTo>
                  <a:close/>
                  <a:moveTo>
                    <a:pt x="162011" y="80963"/>
                  </a:moveTo>
                  <a:cubicBezTo>
                    <a:pt x="159290" y="80963"/>
                    <a:pt x="157929" y="85091"/>
                    <a:pt x="157929" y="91970"/>
                  </a:cubicBezTo>
                  <a:cubicBezTo>
                    <a:pt x="157929" y="97474"/>
                    <a:pt x="159290" y="101601"/>
                    <a:pt x="162011" y="101601"/>
                  </a:cubicBezTo>
                  <a:cubicBezTo>
                    <a:pt x="166093" y="101601"/>
                    <a:pt x="167454" y="94722"/>
                    <a:pt x="167454" y="90594"/>
                  </a:cubicBezTo>
                  <a:cubicBezTo>
                    <a:pt x="167454" y="87843"/>
                    <a:pt x="166093" y="80963"/>
                    <a:pt x="162011" y="80963"/>
                  </a:cubicBezTo>
                  <a:close/>
                  <a:moveTo>
                    <a:pt x="76173" y="80963"/>
                  </a:moveTo>
                  <a:cubicBezTo>
                    <a:pt x="73527" y="80963"/>
                    <a:pt x="72204" y="85091"/>
                    <a:pt x="72204" y="91970"/>
                  </a:cubicBezTo>
                  <a:cubicBezTo>
                    <a:pt x="72204" y="97474"/>
                    <a:pt x="73527" y="101601"/>
                    <a:pt x="76173" y="101601"/>
                  </a:cubicBezTo>
                  <a:cubicBezTo>
                    <a:pt x="80142" y="101601"/>
                    <a:pt x="80142" y="94722"/>
                    <a:pt x="80142" y="90594"/>
                  </a:cubicBezTo>
                  <a:cubicBezTo>
                    <a:pt x="80142" y="87843"/>
                    <a:pt x="80142" y="80963"/>
                    <a:pt x="76173" y="80963"/>
                  </a:cubicBezTo>
                  <a:close/>
                  <a:moveTo>
                    <a:pt x="225310" y="76200"/>
                  </a:moveTo>
                  <a:cubicBezTo>
                    <a:pt x="226721" y="76200"/>
                    <a:pt x="226721" y="76200"/>
                    <a:pt x="226721" y="76200"/>
                  </a:cubicBezTo>
                  <a:cubicBezTo>
                    <a:pt x="226721" y="76200"/>
                    <a:pt x="226721" y="76200"/>
                    <a:pt x="229543" y="76200"/>
                  </a:cubicBezTo>
                  <a:cubicBezTo>
                    <a:pt x="230954" y="76200"/>
                    <a:pt x="230954" y="77511"/>
                    <a:pt x="230954" y="77511"/>
                  </a:cubicBezTo>
                  <a:cubicBezTo>
                    <a:pt x="230954" y="77511"/>
                    <a:pt x="230954" y="77511"/>
                    <a:pt x="230954" y="105052"/>
                  </a:cubicBezTo>
                  <a:cubicBezTo>
                    <a:pt x="230954" y="105052"/>
                    <a:pt x="230954" y="106363"/>
                    <a:pt x="229543" y="106363"/>
                  </a:cubicBezTo>
                  <a:cubicBezTo>
                    <a:pt x="229543" y="106363"/>
                    <a:pt x="229543" y="106363"/>
                    <a:pt x="225310" y="106363"/>
                  </a:cubicBezTo>
                  <a:cubicBezTo>
                    <a:pt x="225310" y="106363"/>
                    <a:pt x="225310" y="105052"/>
                    <a:pt x="225310" y="105052"/>
                  </a:cubicBezTo>
                  <a:cubicBezTo>
                    <a:pt x="225310" y="105052"/>
                    <a:pt x="225310" y="105052"/>
                    <a:pt x="225310" y="82757"/>
                  </a:cubicBezTo>
                  <a:cubicBezTo>
                    <a:pt x="225310" y="82757"/>
                    <a:pt x="225310" y="82757"/>
                    <a:pt x="221076" y="84069"/>
                  </a:cubicBezTo>
                  <a:cubicBezTo>
                    <a:pt x="219665" y="84069"/>
                    <a:pt x="219665" y="84069"/>
                    <a:pt x="219665" y="84069"/>
                  </a:cubicBezTo>
                  <a:cubicBezTo>
                    <a:pt x="219665" y="84069"/>
                    <a:pt x="219665" y="84069"/>
                    <a:pt x="219665" y="81446"/>
                  </a:cubicBezTo>
                  <a:cubicBezTo>
                    <a:pt x="218254" y="80134"/>
                    <a:pt x="219665" y="80134"/>
                    <a:pt x="219665" y="80134"/>
                  </a:cubicBezTo>
                  <a:cubicBezTo>
                    <a:pt x="219665" y="80134"/>
                    <a:pt x="219665" y="80134"/>
                    <a:pt x="225310" y="76200"/>
                  </a:cubicBezTo>
                  <a:close/>
                  <a:moveTo>
                    <a:pt x="205555" y="76200"/>
                  </a:moveTo>
                  <a:cubicBezTo>
                    <a:pt x="212500" y="76200"/>
                    <a:pt x="216667" y="81446"/>
                    <a:pt x="216667" y="90626"/>
                  </a:cubicBezTo>
                  <a:cubicBezTo>
                    <a:pt x="216667" y="101118"/>
                    <a:pt x="212500" y="106363"/>
                    <a:pt x="205555" y="106363"/>
                  </a:cubicBezTo>
                  <a:cubicBezTo>
                    <a:pt x="198609" y="106363"/>
                    <a:pt x="194442" y="101118"/>
                    <a:pt x="194442" y="91937"/>
                  </a:cubicBezTo>
                  <a:cubicBezTo>
                    <a:pt x="194442" y="81446"/>
                    <a:pt x="198609" y="76200"/>
                    <a:pt x="205555" y="76200"/>
                  </a:cubicBezTo>
                  <a:close/>
                  <a:moveTo>
                    <a:pt x="183964" y="76200"/>
                  </a:moveTo>
                  <a:cubicBezTo>
                    <a:pt x="189044" y="76200"/>
                    <a:pt x="192854" y="81446"/>
                    <a:pt x="192854" y="90626"/>
                  </a:cubicBezTo>
                  <a:cubicBezTo>
                    <a:pt x="192854" y="101118"/>
                    <a:pt x="189044" y="106363"/>
                    <a:pt x="182694" y="106363"/>
                  </a:cubicBezTo>
                  <a:cubicBezTo>
                    <a:pt x="177614" y="106363"/>
                    <a:pt x="173804" y="101118"/>
                    <a:pt x="173804" y="91937"/>
                  </a:cubicBezTo>
                  <a:cubicBezTo>
                    <a:pt x="173804" y="81446"/>
                    <a:pt x="177614" y="76200"/>
                    <a:pt x="183964" y="76200"/>
                  </a:cubicBezTo>
                  <a:close/>
                  <a:moveTo>
                    <a:pt x="161898" y="76200"/>
                  </a:moveTo>
                  <a:cubicBezTo>
                    <a:pt x="168347" y="76200"/>
                    <a:pt x="172217" y="81446"/>
                    <a:pt x="172217" y="90626"/>
                  </a:cubicBezTo>
                  <a:cubicBezTo>
                    <a:pt x="172217" y="101118"/>
                    <a:pt x="168347" y="106363"/>
                    <a:pt x="161898" y="106363"/>
                  </a:cubicBezTo>
                  <a:cubicBezTo>
                    <a:pt x="155448" y="106363"/>
                    <a:pt x="152869" y="101118"/>
                    <a:pt x="151579" y="91937"/>
                  </a:cubicBezTo>
                  <a:cubicBezTo>
                    <a:pt x="151579" y="81446"/>
                    <a:pt x="156738" y="76200"/>
                    <a:pt x="161898" y="76200"/>
                  </a:cubicBezTo>
                  <a:close/>
                  <a:moveTo>
                    <a:pt x="139584" y="76200"/>
                  </a:moveTo>
                  <a:cubicBezTo>
                    <a:pt x="139584" y="76200"/>
                    <a:pt x="139584" y="76200"/>
                    <a:pt x="140996" y="76200"/>
                  </a:cubicBezTo>
                  <a:cubicBezTo>
                    <a:pt x="140996" y="76200"/>
                    <a:pt x="140996" y="76200"/>
                    <a:pt x="143818" y="76200"/>
                  </a:cubicBezTo>
                  <a:cubicBezTo>
                    <a:pt x="143818" y="76200"/>
                    <a:pt x="145229" y="77511"/>
                    <a:pt x="145229" y="77511"/>
                  </a:cubicBezTo>
                  <a:cubicBezTo>
                    <a:pt x="145229" y="77511"/>
                    <a:pt x="145229" y="77511"/>
                    <a:pt x="145229" y="105052"/>
                  </a:cubicBezTo>
                  <a:cubicBezTo>
                    <a:pt x="145229" y="105052"/>
                    <a:pt x="143818" y="106363"/>
                    <a:pt x="143818" y="106363"/>
                  </a:cubicBezTo>
                  <a:cubicBezTo>
                    <a:pt x="143818" y="106363"/>
                    <a:pt x="143818" y="106363"/>
                    <a:pt x="139584" y="106363"/>
                  </a:cubicBezTo>
                  <a:cubicBezTo>
                    <a:pt x="139584" y="106363"/>
                    <a:pt x="139584" y="105052"/>
                    <a:pt x="139584" y="105052"/>
                  </a:cubicBezTo>
                  <a:cubicBezTo>
                    <a:pt x="139584" y="105052"/>
                    <a:pt x="139584" y="105052"/>
                    <a:pt x="139584" y="82757"/>
                  </a:cubicBezTo>
                  <a:cubicBezTo>
                    <a:pt x="139584" y="82757"/>
                    <a:pt x="139584" y="82757"/>
                    <a:pt x="135351" y="84069"/>
                  </a:cubicBezTo>
                  <a:cubicBezTo>
                    <a:pt x="135351" y="84069"/>
                    <a:pt x="135351" y="84069"/>
                    <a:pt x="133940" y="84069"/>
                  </a:cubicBezTo>
                  <a:lnTo>
                    <a:pt x="132529" y="81446"/>
                  </a:lnTo>
                  <a:cubicBezTo>
                    <a:pt x="132529" y="80134"/>
                    <a:pt x="132529" y="80134"/>
                    <a:pt x="133940" y="80134"/>
                  </a:cubicBezTo>
                  <a:cubicBezTo>
                    <a:pt x="133940" y="80134"/>
                    <a:pt x="133940" y="80134"/>
                    <a:pt x="139584" y="76200"/>
                  </a:cubicBezTo>
                  <a:close/>
                  <a:moveTo>
                    <a:pt x="118837" y="76200"/>
                  </a:moveTo>
                  <a:cubicBezTo>
                    <a:pt x="118837" y="76200"/>
                    <a:pt x="118837" y="76200"/>
                    <a:pt x="123005" y="76200"/>
                  </a:cubicBezTo>
                  <a:cubicBezTo>
                    <a:pt x="123005" y="76200"/>
                    <a:pt x="123005" y="77511"/>
                    <a:pt x="123005" y="77511"/>
                  </a:cubicBezTo>
                  <a:cubicBezTo>
                    <a:pt x="123005" y="77511"/>
                    <a:pt x="123005" y="77511"/>
                    <a:pt x="123005" y="105052"/>
                  </a:cubicBezTo>
                  <a:cubicBezTo>
                    <a:pt x="123005" y="105052"/>
                    <a:pt x="123005" y="106363"/>
                    <a:pt x="123005" y="106363"/>
                  </a:cubicBezTo>
                  <a:cubicBezTo>
                    <a:pt x="123005" y="106363"/>
                    <a:pt x="123005" y="106363"/>
                    <a:pt x="118837" y="106363"/>
                  </a:cubicBezTo>
                  <a:cubicBezTo>
                    <a:pt x="118837" y="106363"/>
                    <a:pt x="117448" y="105052"/>
                    <a:pt x="117448" y="105052"/>
                  </a:cubicBezTo>
                  <a:cubicBezTo>
                    <a:pt x="117448" y="105052"/>
                    <a:pt x="117448" y="105052"/>
                    <a:pt x="117448" y="82757"/>
                  </a:cubicBezTo>
                  <a:cubicBezTo>
                    <a:pt x="117448" y="82757"/>
                    <a:pt x="117448" y="82757"/>
                    <a:pt x="114670" y="84069"/>
                  </a:cubicBezTo>
                  <a:cubicBezTo>
                    <a:pt x="113281" y="84069"/>
                    <a:pt x="113281" y="84069"/>
                    <a:pt x="113281" y="84069"/>
                  </a:cubicBezTo>
                  <a:cubicBezTo>
                    <a:pt x="113281" y="84069"/>
                    <a:pt x="113281" y="84069"/>
                    <a:pt x="111892" y="81446"/>
                  </a:cubicBezTo>
                  <a:cubicBezTo>
                    <a:pt x="111892" y="80134"/>
                    <a:pt x="111892" y="80134"/>
                    <a:pt x="111892" y="80134"/>
                  </a:cubicBezTo>
                  <a:cubicBezTo>
                    <a:pt x="111892" y="80134"/>
                    <a:pt x="111892" y="80134"/>
                    <a:pt x="118837" y="76200"/>
                  </a:cubicBezTo>
                  <a:close/>
                  <a:moveTo>
                    <a:pt x="97207" y="76200"/>
                  </a:moveTo>
                  <a:cubicBezTo>
                    <a:pt x="97207" y="76200"/>
                    <a:pt x="97207" y="76200"/>
                    <a:pt x="99588" y="76200"/>
                  </a:cubicBezTo>
                  <a:cubicBezTo>
                    <a:pt x="100779" y="76200"/>
                    <a:pt x="100779" y="77511"/>
                    <a:pt x="100779" y="77511"/>
                  </a:cubicBezTo>
                  <a:cubicBezTo>
                    <a:pt x="100779" y="77511"/>
                    <a:pt x="100779" y="77511"/>
                    <a:pt x="100779" y="105052"/>
                  </a:cubicBezTo>
                  <a:cubicBezTo>
                    <a:pt x="100779" y="105052"/>
                    <a:pt x="100779" y="106363"/>
                    <a:pt x="99588" y="106363"/>
                  </a:cubicBezTo>
                  <a:cubicBezTo>
                    <a:pt x="99588" y="106363"/>
                    <a:pt x="99588" y="106363"/>
                    <a:pt x="97207" y="106363"/>
                  </a:cubicBezTo>
                  <a:cubicBezTo>
                    <a:pt x="96016" y="106363"/>
                    <a:pt x="96016" y="105052"/>
                    <a:pt x="96016" y="105052"/>
                  </a:cubicBezTo>
                  <a:cubicBezTo>
                    <a:pt x="96016" y="105052"/>
                    <a:pt x="96016" y="105052"/>
                    <a:pt x="96016" y="82757"/>
                  </a:cubicBezTo>
                  <a:cubicBezTo>
                    <a:pt x="96016" y="82757"/>
                    <a:pt x="96016" y="82757"/>
                    <a:pt x="92444" y="84069"/>
                  </a:cubicBezTo>
                  <a:cubicBezTo>
                    <a:pt x="91254" y="84069"/>
                    <a:pt x="91254" y="84069"/>
                    <a:pt x="91254" y="84069"/>
                  </a:cubicBezTo>
                  <a:cubicBezTo>
                    <a:pt x="91254" y="84069"/>
                    <a:pt x="91254" y="84069"/>
                    <a:pt x="91254" y="81446"/>
                  </a:cubicBezTo>
                  <a:cubicBezTo>
                    <a:pt x="91254" y="80134"/>
                    <a:pt x="91254" y="80134"/>
                    <a:pt x="91254" y="80134"/>
                  </a:cubicBezTo>
                  <a:cubicBezTo>
                    <a:pt x="91254" y="80134"/>
                    <a:pt x="91254" y="80134"/>
                    <a:pt x="97207" y="76200"/>
                  </a:cubicBezTo>
                  <a:close/>
                  <a:moveTo>
                    <a:pt x="201926" y="36513"/>
                  </a:moveTo>
                  <a:cubicBezTo>
                    <a:pt x="200792" y="37812"/>
                    <a:pt x="200792" y="39111"/>
                    <a:pt x="200792" y="40409"/>
                  </a:cubicBezTo>
                  <a:cubicBezTo>
                    <a:pt x="200792" y="46904"/>
                    <a:pt x="203060" y="50801"/>
                    <a:pt x="205328" y="50801"/>
                  </a:cubicBezTo>
                  <a:cubicBezTo>
                    <a:pt x="208730" y="50801"/>
                    <a:pt x="208730" y="44306"/>
                    <a:pt x="208730" y="40409"/>
                  </a:cubicBezTo>
                  <a:cubicBezTo>
                    <a:pt x="208730" y="40409"/>
                    <a:pt x="208730" y="40409"/>
                    <a:pt x="208730" y="39111"/>
                  </a:cubicBezTo>
                  <a:cubicBezTo>
                    <a:pt x="206462" y="37812"/>
                    <a:pt x="204194" y="36513"/>
                    <a:pt x="201926" y="36513"/>
                  </a:cubicBezTo>
                  <a:close/>
                  <a:moveTo>
                    <a:pt x="123005" y="34925"/>
                  </a:moveTo>
                  <a:cubicBezTo>
                    <a:pt x="120737" y="34925"/>
                    <a:pt x="118469" y="36248"/>
                    <a:pt x="116201" y="37571"/>
                  </a:cubicBezTo>
                  <a:cubicBezTo>
                    <a:pt x="116201" y="38894"/>
                    <a:pt x="115067" y="38894"/>
                    <a:pt x="115067" y="38894"/>
                  </a:cubicBezTo>
                  <a:cubicBezTo>
                    <a:pt x="115067" y="38894"/>
                    <a:pt x="115067" y="40216"/>
                    <a:pt x="115067" y="40216"/>
                  </a:cubicBezTo>
                  <a:cubicBezTo>
                    <a:pt x="115067" y="46831"/>
                    <a:pt x="116201" y="50800"/>
                    <a:pt x="119603" y="50800"/>
                  </a:cubicBezTo>
                  <a:cubicBezTo>
                    <a:pt x="123005" y="50800"/>
                    <a:pt x="123005" y="44185"/>
                    <a:pt x="123005" y="40216"/>
                  </a:cubicBezTo>
                  <a:cubicBezTo>
                    <a:pt x="123005" y="38894"/>
                    <a:pt x="123005" y="36248"/>
                    <a:pt x="123005" y="34925"/>
                  </a:cubicBezTo>
                  <a:close/>
                  <a:moveTo>
                    <a:pt x="162011" y="31750"/>
                  </a:moveTo>
                  <a:cubicBezTo>
                    <a:pt x="159290" y="31750"/>
                    <a:pt x="157929" y="35560"/>
                    <a:pt x="157929" y="40640"/>
                  </a:cubicBezTo>
                  <a:cubicBezTo>
                    <a:pt x="157929" y="46990"/>
                    <a:pt x="159290" y="50800"/>
                    <a:pt x="162011" y="50800"/>
                  </a:cubicBezTo>
                  <a:cubicBezTo>
                    <a:pt x="166093" y="50800"/>
                    <a:pt x="167454" y="44450"/>
                    <a:pt x="167454" y="40640"/>
                  </a:cubicBezTo>
                  <a:cubicBezTo>
                    <a:pt x="167454" y="36830"/>
                    <a:pt x="166093" y="31750"/>
                    <a:pt x="162011" y="31750"/>
                  </a:cubicBezTo>
                  <a:close/>
                  <a:moveTo>
                    <a:pt x="144703" y="28575"/>
                  </a:moveTo>
                  <a:cubicBezTo>
                    <a:pt x="144703" y="28575"/>
                    <a:pt x="144703" y="28575"/>
                    <a:pt x="144703" y="55075"/>
                  </a:cubicBezTo>
                  <a:cubicBezTo>
                    <a:pt x="144703" y="55075"/>
                    <a:pt x="143389" y="55075"/>
                    <a:pt x="143389" y="55075"/>
                  </a:cubicBezTo>
                  <a:cubicBezTo>
                    <a:pt x="143389" y="55075"/>
                    <a:pt x="143389" y="55075"/>
                    <a:pt x="139447" y="55075"/>
                  </a:cubicBezTo>
                  <a:cubicBezTo>
                    <a:pt x="139447" y="55075"/>
                    <a:pt x="139447" y="55075"/>
                    <a:pt x="139447" y="32550"/>
                  </a:cubicBezTo>
                  <a:cubicBezTo>
                    <a:pt x="139447" y="32550"/>
                    <a:pt x="139447" y="32550"/>
                    <a:pt x="135504" y="33875"/>
                  </a:cubicBezTo>
                  <a:cubicBezTo>
                    <a:pt x="135504" y="33875"/>
                    <a:pt x="135504" y="33875"/>
                    <a:pt x="134190" y="33875"/>
                  </a:cubicBezTo>
                  <a:cubicBezTo>
                    <a:pt x="134190" y="33875"/>
                    <a:pt x="134190" y="33875"/>
                    <a:pt x="132876" y="31225"/>
                  </a:cubicBezTo>
                  <a:cubicBezTo>
                    <a:pt x="131562" y="31225"/>
                    <a:pt x="130248" y="32550"/>
                    <a:pt x="127619" y="32550"/>
                  </a:cubicBezTo>
                  <a:cubicBezTo>
                    <a:pt x="128934" y="35200"/>
                    <a:pt x="128934" y="37850"/>
                    <a:pt x="128934" y="40500"/>
                  </a:cubicBezTo>
                  <a:cubicBezTo>
                    <a:pt x="128934" y="51100"/>
                    <a:pt x="124991" y="56400"/>
                    <a:pt x="118420" y="56400"/>
                  </a:cubicBezTo>
                  <a:cubicBezTo>
                    <a:pt x="113164" y="56400"/>
                    <a:pt x="109221" y="51100"/>
                    <a:pt x="109221" y="41825"/>
                  </a:cubicBezTo>
                  <a:cubicBezTo>
                    <a:pt x="106593" y="43150"/>
                    <a:pt x="103964" y="44475"/>
                    <a:pt x="101336" y="47125"/>
                  </a:cubicBezTo>
                  <a:cubicBezTo>
                    <a:pt x="101336" y="47125"/>
                    <a:pt x="101336" y="47125"/>
                    <a:pt x="101336" y="55075"/>
                  </a:cubicBezTo>
                  <a:cubicBezTo>
                    <a:pt x="101336" y="55075"/>
                    <a:pt x="101336" y="55075"/>
                    <a:pt x="100022" y="55075"/>
                  </a:cubicBezTo>
                  <a:cubicBezTo>
                    <a:pt x="100022" y="55075"/>
                    <a:pt x="100022" y="55075"/>
                    <a:pt x="97394" y="55075"/>
                  </a:cubicBezTo>
                  <a:cubicBezTo>
                    <a:pt x="96080" y="55075"/>
                    <a:pt x="96080" y="55075"/>
                    <a:pt x="96080" y="55075"/>
                  </a:cubicBezTo>
                  <a:cubicBezTo>
                    <a:pt x="96080" y="55075"/>
                    <a:pt x="96080" y="55075"/>
                    <a:pt x="96080" y="49775"/>
                  </a:cubicBezTo>
                  <a:cubicBezTo>
                    <a:pt x="85566" y="57725"/>
                    <a:pt x="77681" y="65675"/>
                    <a:pt x="72425" y="77600"/>
                  </a:cubicBezTo>
                  <a:cubicBezTo>
                    <a:pt x="73739" y="76275"/>
                    <a:pt x="75053" y="76275"/>
                    <a:pt x="76367" y="76275"/>
                  </a:cubicBezTo>
                  <a:cubicBezTo>
                    <a:pt x="82938" y="76275"/>
                    <a:pt x="86880" y="81575"/>
                    <a:pt x="86880" y="90850"/>
                  </a:cubicBezTo>
                  <a:cubicBezTo>
                    <a:pt x="86880" y="101450"/>
                    <a:pt x="82938" y="106750"/>
                    <a:pt x="76367" y="106750"/>
                  </a:cubicBezTo>
                  <a:cubicBezTo>
                    <a:pt x="71111" y="106750"/>
                    <a:pt x="68482" y="102775"/>
                    <a:pt x="67168" y="97475"/>
                  </a:cubicBezTo>
                  <a:cubicBezTo>
                    <a:pt x="65854" y="106750"/>
                    <a:pt x="69796" y="120000"/>
                    <a:pt x="75053" y="127950"/>
                  </a:cubicBezTo>
                  <a:cubicBezTo>
                    <a:pt x="75053" y="127950"/>
                    <a:pt x="76367" y="127950"/>
                    <a:pt x="76367" y="127950"/>
                  </a:cubicBezTo>
                  <a:cubicBezTo>
                    <a:pt x="76367" y="127950"/>
                    <a:pt x="76367" y="127950"/>
                    <a:pt x="78995" y="127950"/>
                  </a:cubicBezTo>
                  <a:cubicBezTo>
                    <a:pt x="78995" y="127950"/>
                    <a:pt x="80310" y="127950"/>
                    <a:pt x="80310" y="127950"/>
                  </a:cubicBezTo>
                  <a:cubicBezTo>
                    <a:pt x="80310" y="127950"/>
                    <a:pt x="80310" y="127950"/>
                    <a:pt x="80310" y="133250"/>
                  </a:cubicBezTo>
                  <a:cubicBezTo>
                    <a:pt x="82938" y="134575"/>
                    <a:pt x="85566" y="135900"/>
                    <a:pt x="88195" y="135900"/>
                  </a:cubicBezTo>
                  <a:cubicBezTo>
                    <a:pt x="89509" y="130600"/>
                    <a:pt x="93451" y="126625"/>
                    <a:pt x="97394" y="126625"/>
                  </a:cubicBezTo>
                  <a:cubicBezTo>
                    <a:pt x="102650" y="126625"/>
                    <a:pt x="106593" y="130600"/>
                    <a:pt x="107907" y="135900"/>
                  </a:cubicBezTo>
                  <a:cubicBezTo>
                    <a:pt x="110535" y="137225"/>
                    <a:pt x="113164" y="138550"/>
                    <a:pt x="114478" y="145175"/>
                  </a:cubicBezTo>
                  <a:cubicBezTo>
                    <a:pt x="115792" y="147825"/>
                    <a:pt x="115792" y="150475"/>
                    <a:pt x="117106" y="151800"/>
                  </a:cubicBezTo>
                  <a:cubicBezTo>
                    <a:pt x="117106" y="151800"/>
                    <a:pt x="117106" y="151800"/>
                    <a:pt x="117106" y="133250"/>
                  </a:cubicBezTo>
                  <a:cubicBezTo>
                    <a:pt x="117106" y="133250"/>
                    <a:pt x="117106" y="133250"/>
                    <a:pt x="114478" y="134575"/>
                  </a:cubicBezTo>
                  <a:cubicBezTo>
                    <a:pt x="113164" y="135900"/>
                    <a:pt x="113164" y="135900"/>
                    <a:pt x="113164" y="135900"/>
                  </a:cubicBezTo>
                  <a:cubicBezTo>
                    <a:pt x="113164" y="134575"/>
                    <a:pt x="113164" y="134575"/>
                    <a:pt x="113164" y="134575"/>
                  </a:cubicBezTo>
                  <a:cubicBezTo>
                    <a:pt x="113164" y="134575"/>
                    <a:pt x="113164" y="134575"/>
                    <a:pt x="111849" y="131925"/>
                  </a:cubicBezTo>
                  <a:cubicBezTo>
                    <a:pt x="111849" y="131925"/>
                    <a:pt x="111849" y="130600"/>
                    <a:pt x="111849" y="130600"/>
                  </a:cubicBezTo>
                  <a:cubicBezTo>
                    <a:pt x="111849" y="130600"/>
                    <a:pt x="111849" y="130600"/>
                    <a:pt x="118420" y="127950"/>
                  </a:cubicBezTo>
                  <a:cubicBezTo>
                    <a:pt x="118420" y="127950"/>
                    <a:pt x="118420" y="127950"/>
                    <a:pt x="122363" y="127950"/>
                  </a:cubicBezTo>
                  <a:cubicBezTo>
                    <a:pt x="122363" y="127950"/>
                    <a:pt x="122363" y="127950"/>
                    <a:pt x="122363" y="155775"/>
                  </a:cubicBezTo>
                  <a:cubicBezTo>
                    <a:pt x="122363" y="155775"/>
                    <a:pt x="122363" y="157100"/>
                    <a:pt x="122363" y="157100"/>
                  </a:cubicBezTo>
                  <a:cubicBezTo>
                    <a:pt x="122363" y="157100"/>
                    <a:pt x="122363" y="157100"/>
                    <a:pt x="121049" y="157100"/>
                  </a:cubicBezTo>
                  <a:cubicBezTo>
                    <a:pt x="123677" y="159750"/>
                    <a:pt x="128934" y="161075"/>
                    <a:pt x="135504" y="162400"/>
                  </a:cubicBezTo>
                  <a:cubicBezTo>
                    <a:pt x="144703" y="165050"/>
                    <a:pt x="159159" y="151800"/>
                    <a:pt x="161787" y="159750"/>
                  </a:cubicBezTo>
                  <a:cubicBezTo>
                    <a:pt x="164416" y="175650"/>
                    <a:pt x="173615" y="186250"/>
                    <a:pt x="181500" y="191550"/>
                  </a:cubicBezTo>
                  <a:cubicBezTo>
                    <a:pt x="181500" y="191550"/>
                    <a:pt x="181500" y="191550"/>
                    <a:pt x="181500" y="183600"/>
                  </a:cubicBezTo>
                  <a:cubicBezTo>
                    <a:pt x="181500" y="183600"/>
                    <a:pt x="181500" y="183600"/>
                    <a:pt x="178872" y="186250"/>
                  </a:cubicBezTo>
                  <a:cubicBezTo>
                    <a:pt x="177557" y="186250"/>
                    <a:pt x="177557" y="186250"/>
                    <a:pt x="177557" y="186250"/>
                  </a:cubicBezTo>
                  <a:cubicBezTo>
                    <a:pt x="177557" y="186250"/>
                    <a:pt x="177557" y="184925"/>
                    <a:pt x="176243" y="184925"/>
                  </a:cubicBezTo>
                  <a:cubicBezTo>
                    <a:pt x="176243" y="184925"/>
                    <a:pt x="176243" y="184925"/>
                    <a:pt x="176243" y="182275"/>
                  </a:cubicBezTo>
                  <a:cubicBezTo>
                    <a:pt x="176243" y="182275"/>
                    <a:pt x="176243" y="180950"/>
                    <a:pt x="176243" y="180950"/>
                  </a:cubicBezTo>
                  <a:cubicBezTo>
                    <a:pt x="176243" y="180950"/>
                    <a:pt x="176243" y="180950"/>
                    <a:pt x="182814" y="178300"/>
                  </a:cubicBezTo>
                  <a:cubicBezTo>
                    <a:pt x="182814" y="178300"/>
                    <a:pt x="182814" y="178300"/>
                    <a:pt x="186756" y="178300"/>
                  </a:cubicBezTo>
                  <a:cubicBezTo>
                    <a:pt x="186756" y="178300"/>
                    <a:pt x="186756" y="178300"/>
                    <a:pt x="186756" y="194200"/>
                  </a:cubicBezTo>
                  <a:cubicBezTo>
                    <a:pt x="194641" y="196850"/>
                    <a:pt x="201213" y="194200"/>
                    <a:pt x="199898" y="186250"/>
                  </a:cubicBezTo>
                  <a:cubicBezTo>
                    <a:pt x="199898" y="186250"/>
                    <a:pt x="198584" y="186250"/>
                    <a:pt x="198584" y="186250"/>
                  </a:cubicBezTo>
                  <a:cubicBezTo>
                    <a:pt x="198584" y="186250"/>
                    <a:pt x="198584" y="184925"/>
                    <a:pt x="198584" y="184925"/>
                  </a:cubicBezTo>
                  <a:cubicBezTo>
                    <a:pt x="198584" y="184925"/>
                    <a:pt x="198584" y="184925"/>
                    <a:pt x="197270" y="182275"/>
                  </a:cubicBezTo>
                  <a:cubicBezTo>
                    <a:pt x="197270" y="182275"/>
                    <a:pt x="197270" y="180950"/>
                    <a:pt x="198584" y="180950"/>
                  </a:cubicBezTo>
                  <a:cubicBezTo>
                    <a:pt x="198584" y="180950"/>
                    <a:pt x="198584" y="180950"/>
                    <a:pt x="199898" y="180950"/>
                  </a:cubicBezTo>
                  <a:cubicBezTo>
                    <a:pt x="198584" y="167700"/>
                    <a:pt x="199898" y="166375"/>
                    <a:pt x="199898" y="166375"/>
                  </a:cubicBezTo>
                  <a:cubicBezTo>
                    <a:pt x="199898" y="166375"/>
                    <a:pt x="226182" y="169025"/>
                    <a:pt x="234066" y="161075"/>
                  </a:cubicBezTo>
                  <a:cubicBezTo>
                    <a:pt x="238009" y="157100"/>
                    <a:pt x="240637" y="151800"/>
                    <a:pt x="241951" y="146500"/>
                  </a:cubicBezTo>
                  <a:cubicBezTo>
                    <a:pt x="243266" y="145175"/>
                    <a:pt x="244580" y="143850"/>
                    <a:pt x="245894" y="143850"/>
                  </a:cubicBezTo>
                  <a:cubicBezTo>
                    <a:pt x="245894" y="143850"/>
                    <a:pt x="245894" y="143850"/>
                    <a:pt x="245894" y="133250"/>
                  </a:cubicBezTo>
                  <a:cubicBezTo>
                    <a:pt x="245894" y="133250"/>
                    <a:pt x="245894" y="133250"/>
                    <a:pt x="241951" y="134575"/>
                  </a:cubicBezTo>
                  <a:cubicBezTo>
                    <a:pt x="241951" y="135900"/>
                    <a:pt x="241951" y="135900"/>
                    <a:pt x="241951" y="135900"/>
                  </a:cubicBezTo>
                  <a:cubicBezTo>
                    <a:pt x="241951" y="134575"/>
                    <a:pt x="240637" y="134575"/>
                    <a:pt x="240637" y="134575"/>
                  </a:cubicBezTo>
                  <a:cubicBezTo>
                    <a:pt x="240637" y="134575"/>
                    <a:pt x="240637" y="134575"/>
                    <a:pt x="240637" y="131925"/>
                  </a:cubicBezTo>
                  <a:cubicBezTo>
                    <a:pt x="240637" y="131925"/>
                    <a:pt x="240637" y="130600"/>
                    <a:pt x="240637" y="130600"/>
                  </a:cubicBezTo>
                  <a:cubicBezTo>
                    <a:pt x="240637" y="130600"/>
                    <a:pt x="240637" y="130600"/>
                    <a:pt x="247208" y="127950"/>
                  </a:cubicBezTo>
                  <a:cubicBezTo>
                    <a:pt x="247208" y="127950"/>
                    <a:pt x="247208" y="127950"/>
                    <a:pt x="249836" y="127950"/>
                  </a:cubicBezTo>
                  <a:cubicBezTo>
                    <a:pt x="251151" y="127950"/>
                    <a:pt x="251151" y="127950"/>
                    <a:pt x="251151" y="127950"/>
                  </a:cubicBezTo>
                  <a:cubicBezTo>
                    <a:pt x="251151" y="127950"/>
                    <a:pt x="251151" y="127950"/>
                    <a:pt x="251151" y="143850"/>
                  </a:cubicBezTo>
                  <a:cubicBezTo>
                    <a:pt x="251151" y="143850"/>
                    <a:pt x="252465" y="143850"/>
                    <a:pt x="252465" y="143850"/>
                  </a:cubicBezTo>
                  <a:cubicBezTo>
                    <a:pt x="264292" y="137225"/>
                    <a:pt x="262978" y="113375"/>
                    <a:pt x="257721" y="94825"/>
                  </a:cubicBezTo>
                  <a:cubicBezTo>
                    <a:pt x="256407" y="102775"/>
                    <a:pt x="253779" y="106750"/>
                    <a:pt x="247208" y="106750"/>
                  </a:cubicBezTo>
                  <a:cubicBezTo>
                    <a:pt x="241951" y="106750"/>
                    <a:pt x="238009" y="101450"/>
                    <a:pt x="238009" y="92175"/>
                  </a:cubicBezTo>
                  <a:cubicBezTo>
                    <a:pt x="238009" y="81575"/>
                    <a:pt x="241951" y="76275"/>
                    <a:pt x="248522" y="76275"/>
                  </a:cubicBezTo>
                  <a:cubicBezTo>
                    <a:pt x="248522" y="76275"/>
                    <a:pt x="249836" y="76275"/>
                    <a:pt x="249836" y="76275"/>
                  </a:cubicBezTo>
                  <a:cubicBezTo>
                    <a:pt x="244580" y="67000"/>
                    <a:pt x="238009" y="59050"/>
                    <a:pt x="230124" y="52425"/>
                  </a:cubicBezTo>
                  <a:cubicBezTo>
                    <a:pt x="230124" y="52425"/>
                    <a:pt x="230124" y="52425"/>
                    <a:pt x="230124" y="55075"/>
                  </a:cubicBezTo>
                  <a:cubicBezTo>
                    <a:pt x="230124" y="55075"/>
                    <a:pt x="230124" y="55075"/>
                    <a:pt x="228810" y="55075"/>
                  </a:cubicBezTo>
                  <a:cubicBezTo>
                    <a:pt x="228810" y="55075"/>
                    <a:pt x="228810" y="55075"/>
                    <a:pt x="224867" y="55075"/>
                  </a:cubicBezTo>
                  <a:cubicBezTo>
                    <a:pt x="224867" y="55075"/>
                    <a:pt x="224867" y="55075"/>
                    <a:pt x="224867" y="48450"/>
                  </a:cubicBezTo>
                  <a:cubicBezTo>
                    <a:pt x="220925" y="47125"/>
                    <a:pt x="218297" y="44475"/>
                    <a:pt x="215668" y="43150"/>
                  </a:cubicBezTo>
                  <a:cubicBezTo>
                    <a:pt x="214354" y="51100"/>
                    <a:pt x="210412" y="56400"/>
                    <a:pt x="205155" y="56400"/>
                  </a:cubicBezTo>
                  <a:cubicBezTo>
                    <a:pt x="198584" y="56400"/>
                    <a:pt x="194641" y="49775"/>
                    <a:pt x="194641" y="40500"/>
                  </a:cubicBezTo>
                  <a:cubicBezTo>
                    <a:pt x="194641" y="37850"/>
                    <a:pt x="194641" y="36525"/>
                    <a:pt x="195956" y="33875"/>
                  </a:cubicBezTo>
                  <a:cubicBezTo>
                    <a:pt x="193327" y="32550"/>
                    <a:pt x="189385" y="32550"/>
                    <a:pt x="186756" y="31225"/>
                  </a:cubicBezTo>
                  <a:cubicBezTo>
                    <a:pt x="186756" y="31225"/>
                    <a:pt x="186756" y="31225"/>
                    <a:pt x="186756" y="55075"/>
                  </a:cubicBezTo>
                  <a:cubicBezTo>
                    <a:pt x="186756" y="55075"/>
                    <a:pt x="186756" y="55075"/>
                    <a:pt x="182814" y="55075"/>
                  </a:cubicBezTo>
                  <a:cubicBezTo>
                    <a:pt x="181500" y="55075"/>
                    <a:pt x="181500" y="55075"/>
                    <a:pt x="181500" y="55075"/>
                  </a:cubicBezTo>
                  <a:cubicBezTo>
                    <a:pt x="181500" y="55075"/>
                    <a:pt x="181500" y="55075"/>
                    <a:pt x="181500" y="32550"/>
                  </a:cubicBezTo>
                  <a:cubicBezTo>
                    <a:pt x="181500" y="32550"/>
                    <a:pt x="181500" y="32550"/>
                    <a:pt x="178872" y="33875"/>
                  </a:cubicBezTo>
                  <a:cubicBezTo>
                    <a:pt x="177557" y="33875"/>
                    <a:pt x="177557" y="33875"/>
                    <a:pt x="177557" y="33875"/>
                  </a:cubicBezTo>
                  <a:cubicBezTo>
                    <a:pt x="177557" y="33875"/>
                    <a:pt x="177557" y="33875"/>
                    <a:pt x="176243" y="33875"/>
                  </a:cubicBezTo>
                  <a:cubicBezTo>
                    <a:pt x="176243" y="33875"/>
                    <a:pt x="176243" y="33875"/>
                    <a:pt x="176243" y="31225"/>
                  </a:cubicBezTo>
                  <a:cubicBezTo>
                    <a:pt x="176243" y="29900"/>
                    <a:pt x="176243" y="29900"/>
                    <a:pt x="176243" y="29900"/>
                  </a:cubicBezTo>
                  <a:cubicBezTo>
                    <a:pt x="176243" y="29900"/>
                    <a:pt x="176243" y="29900"/>
                    <a:pt x="177557" y="29900"/>
                  </a:cubicBezTo>
                  <a:cubicBezTo>
                    <a:pt x="173615" y="28575"/>
                    <a:pt x="170987" y="28575"/>
                    <a:pt x="168358" y="28575"/>
                  </a:cubicBezTo>
                  <a:cubicBezTo>
                    <a:pt x="170987" y="31225"/>
                    <a:pt x="172301" y="35200"/>
                    <a:pt x="172301" y="40500"/>
                  </a:cubicBezTo>
                  <a:cubicBezTo>
                    <a:pt x="172301" y="51100"/>
                    <a:pt x="168358" y="56400"/>
                    <a:pt x="161787" y="56400"/>
                  </a:cubicBezTo>
                  <a:cubicBezTo>
                    <a:pt x="155217" y="56400"/>
                    <a:pt x="152588" y="49775"/>
                    <a:pt x="151274" y="40500"/>
                  </a:cubicBezTo>
                  <a:cubicBezTo>
                    <a:pt x="151274" y="35200"/>
                    <a:pt x="153903" y="29900"/>
                    <a:pt x="156531" y="28575"/>
                  </a:cubicBezTo>
                  <a:cubicBezTo>
                    <a:pt x="152588" y="28575"/>
                    <a:pt x="148646" y="28575"/>
                    <a:pt x="144703" y="28575"/>
                  </a:cubicBezTo>
                  <a:close/>
                  <a:moveTo>
                    <a:pt x="164533" y="0"/>
                  </a:moveTo>
                  <a:cubicBezTo>
                    <a:pt x="205215" y="0"/>
                    <a:pt x="240648" y="17090"/>
                    <a:pt x="266895" y="48642"/>
                  </a:cubicBezTo>
                  <a:cubicBezTo>
                    <a:pt x="285268" y="72305"/>
                    <a:pt x="294454" y="99914"/>
                    <a:pt x="291829" y="130150"/>
                  </a:cubicBezTo>
                  <a:cubicBezTo>
                    <a:pt x="289205" y="155129"/>
                    <a:pt x="278706" y="181422"/>
                    <a:pt x="269520" y="206400"/>
                  </a:cubicBezTo>
                  <a:cubicBezTo>
                    <a:pt x="253772" y="247154"/>
                    <a:pt x="239336" y="286594"/>
                    <a:pt x="257709" y="324718"/>
                  </a:cubicBezTo>
                  <a:cubicBezTo>
                    <a:pt x="257709" y="327348"/>
                    <a:pt x="257709" y="329977"/>
                    <a:pt x="256396" y="332606"/>
                  </a:cubicBezTo>
                  <a:cubicBezTo>
                    <a:pt x="255084" y="335236"/>
                    <a:pt x="252459" y="336550"/>
                    <a:pt x="249835" y="336550"/>
                  </a:cubicBezTo>
                  <a:cubicBezTo>
                    <a:pt x="249835" y="336550"/>
                    <a:pt x="249835" y="336550"/>
                    <a:pt x="105478" y="336550"/>
                  </a:cubicBezTo>
                  <a:cubicBezTo>
                    <a:pt x="101541" y="336550"/>
                    <a:pt x="98916" y="333921"/>
                    <a:pt x="97604" y="331292"/>
                  </a:cubicBezTo>
                  <a:cubicBezTo>
                    <a:pt x="96292" y="328662"/>
                    <a:pt x="96292" y="327348"/>
                    <a:pt x="96292" y="315516"/>
                  </a:cubicBezTo>
                  <a:cubicBezTo>
                    <a:pt x="96292" y="314201"/>
                    <a:pt x="96292" y="312887"/>
                    <a:pt x="96292" y="312887"/>
                  </a:cubicBezTo>
                  <a:cubicBezTo>
                    <a:pt x="94979" y="294481"/>
                    <a:pt x="87105" y="294481"/>
                    <a:pt x="71357" y="294481"/>
                  </a:cubicBezTo>
                  <a:cubicBezTo>
                    <a:pt x="58234" y="294481"/>
                    <a:pt x="42486" y="294481"/>
                    <a:pt x="31987" y="278706"/>
                  </a:cubicBezTo>
                  <a:cubicBezTo>
                    <a:pt x="24113" y="266874"/>
                    <a:pt x="24113" y="251098"/>
                    <a:pt x="25426" y="236637"/>
                  </a:cubicBezTo>
                  <a:cubicBezTo>
                    <a:pt x="25426" y="224805"/>
                    <a:pt x="25426" y="212973"/>
                    <a:pt x="21489" y="209029"/>
                  </a:cubicBezTo>
                  <a:cubicBezTo>
                    <a:pt x="21489" y="207715"/>
                    <a:pt x="17552" y="206400"/>
                    <a:pt x="16239" y="205085"/>
                  </a:cubicBezTo>
                  <a:cubicBezTo>
                    <a:pt x="10990" y="202456"/>
                    <a:pt x="3116" y="199827"/>
                    <a:pt x="491" y="191939"/>
                  </a:cubicBezTo>
                  <a:cubicBezTo>
                    <a:pt x="-821" y="187995"/>
                    <a:pt x="491" y="182736"/>
                    <a:pt x="4428" y="177478"/>
                  </a:cubicBezTo>
                  <a:cubicBezTo>
                    <a:pt x="17552" y="156443"/>
                    <a:pt x="20176" y="144612"/>
                    <a:pt x="24113" y="126206"/>
                  </a:cubicBezTo>
                  <a:cubicBezTo>
                    <a:pt x="25426" y="118319"/>
                    <a:pt x="26738" y="109116"/>
                    <a:pt x="29363" y="97284"/>
                  </a:cubicBezTo>
                  <a:cubicBezTo>
                    <a:pt x="38549" y="68361"/>
                    <a:pt x="55609" y="43383"/>
                    <a:pt x="81856" y="26293"/>
                  </a:cubicBezTo>
                  <a:cubicBezTo>
                    <a:pt x="105478" y="9202"/>
                    <a:pt x="135662" y="0"/>
                    <a:pt x="16453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4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par>
                                <p:cTn id="20" presetID="22" presetClass="entr" presetSubtype="8"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1000"/>
                                        <p:tgtEl>
                                          <p:spTgt spid="9"/>
                                        </p:tgtEl>
                                      </p:cBhvr>
                                    </p:animEffect>
                                  </p:childTnLst>
                                </p:cTn>
                              </p:par>
                              <p:par>
                                <p:cTn id="23" presetID="22" presetClass="entr" presetSubtype="8"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wipe(left)">
                                      <p:cBhvr>
                                        <p:cTn id="25" dur="1000"/>
                                        <p:tgtEl>
                                          <p:spTgt spid="13"/>
                                        </p:tgtEl>
                                      </p:cBhvr>
                                    </p:animEffect>
                                  </p:childTnLst>
                                </p:cTn>
                              </p:par>
                              <p:par>
                                <p:cTn id="26" presetID="22" presetClass="entr" presetSubtype="8" fill="hold" nodeType="withEffect">
                                  <p:stCondLst>
                                    <p:cond delay="400"/>
                                  </p:stCondLst>
                                  <p:childTnLst>
                                    <p:set>
                                      <p:cBhvr>
                                        <p:cTn id="27" dur="1" fill="hold">
                                          <p:stCondLst>
                                            <p:cond delay="0"/>
                                          </p:stCondLst>
                                        </p:cTn>
                                        <p:tgtEl>
                                          <p:spTgt spid="12"/>
                                        </p:tgtEl>
                                        <p:attrNameLst>
                                          <p:attrName>style.visibility</p:attrName>
                                        </p:attrNameLst>
                                      </p:cBhvr>
                                      <p:to>
                                        <p:strVal val="visible"/>
                                      </p:to>
                                    </p:set>
                                    <p:animEffect transition="in" filter="wipe(left)">
                                      <p:cBhvr>
                                        <p:cTn id="28" dur="1000"/>
                                        <p:tgtEl>
                                          <p:spTgt spid="12"/>
                                        </p:tgtEl>
                                      </p:cBhvr>
                                    </p:animEffect>
                                  </p:childTnLst>
                                </p:cTn>
                              </p:par>
                              <p:par>
                                <p:cTn id="29" presetID="22" presetClass="entr" presetSubtype="8"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left)">
                                      <p:cBhvr>
                                        <p:cTn id="31" dur="1000"/>
                                        <p:tgtEl>
                                          <p:spTgt spid="14"/>
                                        </p:tgtEl>
                                      </p:cBhvr>
                                    </p:animEffect>
                                  </p:childTnLst>
                                </p:cTn>
                              </p:par>
                              <p:par>
                                <p:cTn id="32" presetID="22" presetClass="entr" presetSubtype="8" fill="hold" nodeType="withEffect">
                                  <p:stCondLst>
                                    <p:cond delay="400"/>
                                  </p:stCondLst>
                                  <p:childTnLst>
                                    <p:set>
                                      <p:cBhvr>
                                        <p:cTn id="33" dur="1" fill="hold">
                                          <p:stCondLst>
                                            <p:cond delay="0"/>
                                          </p:stCondLst>
                                        </p:cTn>
                                        <p:tgtEl>
                                          <p:spTgt spid="11"/>
                                        </p:tgtEl>
                                        <p:attrNameLst>
                                          <p:attrName>style.visibility</p:attrName>
                                        </p:attrNameLst>
                                      </p:cBhvr>
                                      <p:to>
                                        <p:strVal val="visible"/>
                                      </p:to>
                                    </p:set>
                                    <p:animEffect transition="in" filter="wipe(left)">
                                      <p:cBhvr>
                                        <p:cTn id="34" dur="1000"/>
                                        <p:tgtEl>
                                          <p:spTgt spid="11"/>
                                        </p:tgtEl>
                                      </p:cBhvr>
                                    </p:animEffect>
                                  </p:childTnLst>
                                </p:cTn>
                              </p:par>
                              <p:par>
                                <p:cTn id="35" presetID="22" presetClass="entr" presetSubtype="8" fill="hold"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left)">
                                      <p:cBhvr>
                                        <p:cTn id="37" dur="1000"/>
                                        <p:tgtEl>
                                          <p:spTgt spid="10"/>
                                        </p:tgtEl>
                                      </p:cBhvr>
                                    </p:animEffect>
                                  </p:childTnLst>
                                </p:cTn>
                              </p:par>
                            </p:childTnLst>
                          </p:cTn>
                        </p:par>
                        <p:par>
                          <p:cTn id="38" fill="hold">
                            <p:stCondLst>
                              <p:cond delay="500"/>
                            </p:stCondLst>
                            <p:childTnLst>
                              <p:par>
                                <p:cTn id="39" presetID="53" presetClass="entr" presetSubtype="16" fill="hold" nodeType="afterEffect">
                                  <p:stCondLst>
                                    <p:cond delay="0"/>
                                  </p:stCondLst>
                                  <p:childTnLst>
                                    <p:set>
                                      <p:cBhvr>
                                        <p:cTn id="40" dur="1" fill="hold">
                                          <p:stCondLst>
                                            <p:cond delay="0"/>
                                          </p:stCondLst>
                                        </p:cTn>
                                        <p:tgtEl>
                                          <p:spTgt spid="44"/>
                                        </p:tgtEl>
                                        <p:attrNameLst>
                                          <p:attrName>style.visibility</p:attrName>
                                        </p:attrNameLst>
                                      </p:cBhvr>
                                      <p:to>
                                        <p:strVal val="visible"/>
                                      </p:to>
                                    </p:set>
                                    <p:anim calcmode="lin" valueType="num">
                                      <p:cBhvr>
                                        <p:cTn id="41" dur="500" fill="hold"/>
                                        <p:tgtEl>
                                          <p:spTgt spid="44"/>
                                        </p:tgtEl>
                                        <p:attrNameLst>
                                          <p:attrName>ppt_w</p:attrName>
                                        </p:attrNameLst>
                                      </p:cBhvr>
                                      <p:tavLst>
                                        <p:tav tm="0">
                                          <p:val>
                                            <p:fltVal val="0"/>
                                          </p:val>
                                        </p:tav>
                                        <p:tav tm="100000">
                                          <p:val>
                                            <p:strVal val="#ppt_w"/>
                                          </p:val>
                                        </p:tav>
                                      </p:tavLst>
                                    </p:anim>
                                    <p:anim calcmode="lin" valueType="num">
                                      <p:cBhvr>
                                        <p:cTn id="42" dur="500" fill="hold"/>
                                        <p:tgtEl>
                                          <p:spTgt spid="44"/>
                                        </p:tgtEl>
                                        <p:attrNameLst>
                                          <p:attrName>ppt_h</p:attrName>
                                        </p:attrNameLst>
                                      </p:cBhvr>
                                      <p:tavLst>
                                        <p:tav tm="0">
                                          <p:val>
                                            <p:fltVal val="0"/>
                                          </p:val>
                                        </p:tav>
                                        <p:tav tm="100000">
                                          <p:val>
                                            <p:strVal val="#ppt_h"/>
                                          </p:val>
                                        </p:tav>
                                      </p:tavLst>
                                    </p:anim>
                                    <p:animEffect transition="in" filter="fade">
                                      <p:cBhvr>
                                        <p:cTn id="43" dur="500"/>
                                        <p:tgtEl>
                                          <p:spTgt spid="44"/>
                                        </p:tgtEl>
                                      </p:cBhvr>
                                    </p:animEffect>
                                  </p:childTnLst>
                                </p:cTn>
                              </p:par>
                              <p:par>
                                <p:cTn id="44" presetID="53" presetClass="entr" presetSubtype="16" fill="hold" nodeType="with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500" fill="hold"/>
                                        <p:tgtEl>
                                          <p:spTgt spid="47"/>
                                        </p:tgtEl>
                                        <p:attrNameLst>
                                          <p:attrName>ppt_w</p:attrName>
                                        </p:attrNameLst>
                                      </p:cBhvr>
                                      <p:tavLst>
                                        <p:tav tm="0">
                                          <p:val>
                                            <p:fltVal val="0"/>
                                          </p:val>
                                        </p:tav>
                                        <p:tav tm="100000">
                                          <p:val>
                                            <p:strVal val="#ppt_w"/>
                                          </p:val>
                                        </p:tav>
                                      </p:tavLst>
                                    </p:anim>
                                    <p:anim calcmode="lin" valueType="num">
                                      <p:cBhvr>
                                        <p:cTn id="47" dur="500" fill="hold"/>
                                        <p:tgtEl>
                                          <p:spTgt spid="47"/>
                                        </p:tgtEl>
                                        <p:attrNameLst>
                                          <p:attrName>ppt_h</p:attrName>
                                        </p:attrNameLst>
                                      </p:cBhvr>
                                      <p:tavLst>
                                        <p:tav tm="0">
                                          <p:val>
                                            <p:fltVal val="0"/>
                                          </p:val>
                                        </p:tav>
                                        <p:tav tm="100000">
                                          <p:val>
                                            <p:strVal val="#ppt_h"/>
                                          </p:val>
                                        </p:tav>
                                      </p:tavLst>
                                    </p:anim>
                                    <p:animEffect transition="in" filter="fade">
                                      <p:cBhvr>
                                        <p:cTn id="48" dur="500"/>
                                        <p:tgtEl>
                                          <p:spTgt spid="47"/>
                                        </p:tgtEl>
                                      </p:cBhvr>
                                    </p:animEffect>
                                  </p:childTnLst>
                                </p:cTn>
                              </p:par>
                              <p:par>
                                <p:cTn id="49" presetID="53" presetClass="entr" presetSubtype="16" fill="hold" nodeType="withEffect">
                                  <p:stCondLst>
                                    <p:cond delay="0"/>
                                  </p:stCondLst>
                                  <p:childTnLst>
                                    <p:set>
                                      <p:cBhvr>
                                        <p:cTn id="50" dur="1" fill="hold">
                                          <p:stCondLst>
                                            <p:cond delay="0"/>
                                          </p:stCondLst>
                                        </p:cTn>
                                        <p:tgtEl>
                                          <p:spTgt spid="50"/>
                                        </p:tgtEl>
                                        <p:attrNameLst>
                                          <p:attrName>style.visibility</p:attrName>
                                        </p:attrNameLst>
                                      </p:cBhvr>
                                      <p:to>
                                        <p:strVal val="visible"/>
                                      </p:to>
                                    </p:set>
                                    <p:anim calcmode="lin" valueType="num">
                                      <p:cBhvr>
                                        <p:cTn id="51" dur="500" fill="hold"/>
                                        <p:tgtEl>
                                          <p:spTgt spid="50"/>
                                        </p:tgtEl>
                                        <p:attrNameLst>
                                          <p:attrName>ppt_w</p:attrName>
                                        </p:attrNameLst>
                                      </p:cBhvr>
                                      <p:tavLst>
                                        <p:tav tm="0">
                                          <p:val>
                                            <p:fltVal val="0"/>
                                          </p:val>
                                        </p:tav>
                                        <p:tav tm="100000">
                                          <p:val>
                                            <p:strVal val="#ppt_w"/>
                                          </p:val>
                                        </p:tav>
                                      </p:tavLst>
                                    </p:anim>
                                    <p:anim calcmode="lin" valueType="num">
                                      <p:cBhvr>
                                        <p:cTn id="52" dur="500" fill="hold"/>
                                        <p:tgtEl>
                                          <p:spTgt spid="50"/>
                                        </p:tgtEl>
                                        <p:attrNameLst>
                                          <p:attrName>ppt_h</p:attrName>
                                        </p:attrNameLst>
                                      </p:cBhvr>
                                      <p:tavLst>
                                        <p:tav tm="0">
                                          <p:val>
                                            <p:fltVal val="0"/>
                                          </p:val>
                                        </p:tav>
                                        <p:tav tm="100000">
                                          <p:val>
                                            <p:strVal val="#ppt_h"/>
                                          </p:val>
                                        </p:tav>
                                      </p:tavLst>
                                    </p:anim>
                                    <p:animEffect transition="in" filter="fade">
                                      <p:cBhvr>
                                        <p:cTn id="53" dur="500"/>
                                        <p:tgtEl>
                                          <p:spTgt spid="50"/>
                                        </p:tgtEl>
                                      </p:cBhvr>
                                    </p:animEffect>
                                  </p:childTnLst>
                                </p:cTn>
                              </p:par>
                            </p:childTnLst>
                          </p:cTn>
                        </p:par>
                        <p:par>
                          <p:cTn id="54" fill="hold">
                            <p:stCondLst>
                              <p:cond delay="1000"/>
                            </p:stCondLst>
                            <p:childTnLst>
                              <p:par>
                                <p:cTn id="55" presetID="50" presetClass="entr" presetSubtype="0" decel="100000" fill="hold" nodeType="afterEffect">
                                  <p:stCondLst>
                                    <p:cond delay="0"/>
                                  </p:stCondLst>
                                  <p:childTnLst>
                                    <p:set>
                                      <p:cBhvr>
                                        <p:cTn id="56" dur="1" fill="hold">
                                          <p:stCondLst>
                                            <p:cond delay="0"/>
                                          </p:stCondLst>
                                        </p:cTn>
                                        <p:tgtEl>
                                          <p:spTgt spid="24"/>
                                        </p:tgtEl>
                                        <p:attrNameLst>
                                          <p:attrName>style.visibility</p:attrName>
                                        </p:attrNameLst>
                                      </p:cBhvr>
                                      <p:to>
                                        <p:strVal val="visible"/>
                                      </p:to>
                                    </p:set>
                                    <p:anim calcmode="lin" valueType="num">
                                      <p:cBhvr>
                                        <p:cTn id="57" dur="1000" fill="hold"/>
                                        <p:tgtEl>
                                          <p:spTgt spid="24"/>
                                        </p:tgtEl>
                                        <p:attrNameLst>
                                          <p:attrName>ppt_w</p:attrName>
                                        </p:attrNameLst>
                                      </p:cBhvr>
                                      <p:tavLst>
                                        <p:tav tm="0">
                                          <p:val>
                                            <p:strVal val="#ppt_w+.3"/>
                                          </p:val>
                                        </p:tav>
                                        <p:tav tm="100000">
                                          <p:val>
                                            <p:strVal val="#ppt_w"/>
                                          </p:val>
                                        </p:tav>
                                      </p:tavLst>
                                    </p:anim>
                                    <p:anim calcmode="lin" valueType="num">
                                      <p:cBhvr>
                                        <p:cTn id="58" dur="1000" fill="hold"/>
                                        <p:tgtEl>
                                          <p:spTgt spid="24"/>
                                        </p:tgtEl>
                                        <p:attrNameLst>
                                          <p:attrName>ppt_h</p:attrName>
                                        </p:attrNameLst>
                                      </p:cBhvr>
                                      <p:tavLst>
                                        <p:tav tm="0">
                                          <p:val>
                                            <p:strVal val="#ppt_h"/>
                                          </p:val>
                                        </p:tav>
                                        <p:tav tm="100000">
                                          <p:val>
                                            <p:strVal val="#ppt_h"/>
                                          </p:val>
                                        </p:tav>
                                      </p:tavLst>
                                    </p:anim>
                                    <p:animEffect transition="in" filter="fade">
                                      <p:cBhvr>
                                        <p:cTn id="59" dur="1000"/>
                                        <p:tgtEl>
                                          <p:spTgt spid="24"/>
                                        </p:tgtEl>
                                      </p:cBhvr>
                                    </p:animEffect>
                                  </p:childTnLst>
                                </p:cTn>
                              </p:par>
                              <p:par>
                                <p:cTn id="60" presetID="50" presetClass="entr" presetSubtype="0" decel="100000" fill="hold" nodeType="withEffect">
                                  <p:stCondLst>
                                    <p:cond delay="0"/>
                                  </p:stCondLst>
                                  <p:childTnLst>
                                    <p:set>
                                      <p:cBhvr>
                                        <p:cTn id="61" dur="1" fill="hold">
                                          <p:stCondLst>
                                            <p:cond delay="0"/>
                                          </p:stCondLst>
                                        </p:cTn>
                                        <p:tgtEl>
                                          <p:spTgt spid="27"/>
                                        </p:tgtEl>
                                        <p:attrNameLst>
                                          <p:attrName>style.visibility</p:attrName>
                                        </p:attrNameLst>
                                      </p:cBhvr>
                                      <p:to>
                                        <p:strVal val="visible"/>
                                      </p:to>
                                    </p:set>
                                    <p:anim calcmode="lin" valueType="num">
                                      <p:cBhvr>
                                        <p:cTn id="62" dur="1000" fill="hold"/>
                                        <p:tgtEl>
                                          <p:spTgt spid="27"/>
                                        </p:tgtEl>
                                        <p:attrNameLst>
                                          <p:attrName>ppt_w</p:attrName>
                                        </p:attrNameLst>
                                      </p:cBhvr>
                                      <p:tavLst>
                                        <p:tav tm="0">
                                          <p:val>
                                            <p:strVal val="#ppt_w+.3"/>
                                          </p:val>
                                        </p:tav>
                                        <p:tav tm="100000">
                                          <p:val>
                                            <p:strVal val="#ppt_w"/>
                                          </p:val>
                                        </p:tav>
                                      </p:tavLst>
                                    </p:anim>
                                    <p:anim calcmode="lin" valueType="num">
                                      <p:cBhvr>
                                        <p:cTn id="63" dur="1000" fill="hold"/>
                                        <p:tgtEl>
                                          <p:spTgt spid="27"/>
                                        </p:tgtEl>
                                        <p:attrNameLst>
                                          <p:attrName>ppt_h</p:attrName>
                                        </p:attrNameLst>
                                      </p:cBhvr>
                                      <p:tavLst>
                                        <p:tav tm="0">
                                          <p:val>
                                            <p:strVal val="#ppt_h"/>
                                          </p:val>
                                        </p:tav>
                                        <p:tav tm="100000">
                                          <p:val>
                                            <p:strVal val="#ppt_h"/>
                                          </p:val>
                                        </p:tav>
                                      </p:tavLst>
                                    </p:anim>
                                    <p:animEffect transition="in" filter="fade">
                                      <p:cBhvr>
                                        <p:cTn id="64" dur="1000"/>
                                        <p:tgtEl>
                                          <p:spTgt spid="27"/>
                                        </p:tgtEl>
                                      </p:cBhvr>
                                    </p:animEffect>
                                  </p:childTnLst>
                                </p:cTn>
                              </p:par>
                              <p:par>
                                <p:cTn id="65" presetID="50" presetClass="entr" presetSubtype="0" decel="100000" fill="hold" nodeType="withEffect">
                                  <p:stCondLst>
                                    <p:cond delay="0"/>
                                  </p:stCondLst>
                                  <p:childTnLst>
                                    <p:set>
                                      <p:cBhvr>
                                        <p:cTn id="66" dur="1" fill="hold">
                                          <p:stCondLst>
                                            <p:cond delay="0"/>
                                          </p:stCondLst>
                                        </p:cTn>
                                        <p:tgtEl>
                                          <p:spTgt spid="30"/>
                                        </p:tgtEl>
                                        <p:attrNameLst>
                                          <p:attrName>style.visibility</p:attrName>
                                        </p:attrNameLst>
                                      </p:cBhvr>
                                      <p:to>
                                        <p:strVal val="visible"/>
                                      </p:to>
                                    </p:set>
                                    <p:anim calcmode="lin" valueType="num">
                                      <p:cBhvr>
                                        <p:cTn id="67" dur="1000" fill="hold"/>
                                        <p:tgtEl>
                                          <p:spTgt spid="30"/>
                                        </p:tgtEl>
                                        <p:attrNameLst>
                                          <p:attrName>ppt_w</p:attrName>
                                        </p:attrNameLst>
                                      </p:cBhvr>
                                      <p:tavLst>
                                        <p:tav tm="0">
                                          <p:val>
                                            <p:strVal val="#ppt_w+.3"/>
                                          </p:val>
                                        </p:tav>
                                        <p:tav tm="100000">
                                          <p:val>
                                            <p:strVal val="#ppt_w"/>
                                          </p:val>
                                        </p:tav>
                                      </p:tavLst>
                                    </p:anim>
                                    <p:anim calcmode="lin" valueType="num">
                                      <p:cBhvr>
                                        <p:cTn id="68" dur="1000" fill="hold"/>
                                        <p:tgtEl>
                                          <p:spTgt spid="30"/>
                                        </p:tgtEl>
                                        <p:attrNameLst>
                                          <p:attrName>ppt_h</p:attrName>
                                        </p:attrNameLst>
                                      </p:cBhvr>
                                      <p:tavLst>
                                        <p:tav tm="0">
                                          <p:val>
                                            <p:strVal val="#ppt_h"/>
                                          </p:val>
                                        </p:tav>
                                        <p:tav tm="100000">
                                          <p:val>
                                            <p:strVal val="#ppt_h"/>
                                          </p:val>
                                        </p:tav>
                                      </p:tavLst>
                                    </p:anim>
                                    <p:animEffect transition="in" filter="fade">
                                      <p:cBhvr>
                                        <p:cTn id="69"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7" grpId="0" animBg="1"/>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089339" y="2083377"/>
            <a:ext cx="6013322" cy="3627872"/>
            <a:chOff x="-1811545" y="1723904"/>
            <a:chExt cx="6745855" cy="4069814"/>
          </a:xfrm>
        </p:grpSpPr>
        <p:pic>
          <p:nvPicPr>
            <p:cNvPr id="3" name="Picture 10"/>
            <p:cNvPicPr>
              <a:picLocks noChangeAspect="1"/>
            </p:cNvPicPr>
            <p:nvPr/>
          </p:nvPicPr>
          <p:blipFill rotWithShape="1">
            <a:blip r:embed="rId1" cstate="print">
              <a:extLst>
                <a:ext uri="{28A0092B-C50C-407E-A947-70E740481C1C}">
                  <a14:useLocalDpi xmlns:a14="http://schemas.microsoft.com/office/drawing/2010/main" val="0"/>
                </a:ext>
              </a:extLst>
            </a:blip>
            <a:srcRect l="19221" t="29398" r="17922" b="13718"/>
            <a:stretch>
              <a:fillRect/>
            </a:stretch>
          </p:blipFill>
          <p:spPr>
            <a:xfrm>
              <a:off x="-1811545" y="1723904"/>
              <a:ext cx="6745855" cy="4069814"/>
            </a:xfrm>
            <a:prstGeom prst="rect">
              <a:avLst/>
            </a:prstGeom>
          </p:spPr>
        </p:pic>
        <p:pic>
          <p:nvPicPr>
            <p:cNvPr id="4" name="图片 3"/>
            <p:cNvPicPr>
              <a:picLocks noChangeAspect="1"/>
            </p:cNvPicPr>
            <p:nvPr/>
          </p:nvPicPr>
          <p:blipFill rotWithShape="1">
            <a:blip r:embed="rId2" cstate="print">
              <a:extLst>
                <a:ext uri="{28A0092B-C50C-407E-A947-70E740481C1C}">
                  <a14:useLocalDpi xmlns:a14="http://schemas.microsoft.com/office/drawing/2010/main" val="0"/>
                </a:ext>
              </a:extLst>
            </a:blip>
            <a:srcRect l="-1" r="976" b="2090"/>
            <a:stretch>
              <a:fillRect/>
            </a:stretch>
          </p:blipFill>
          <p:spPr>
            <a:xfrm>
              <a:off x="-848309" y="2212456"/>
              <a:ext cx="4747210" cy="2933609"/>
            </a:xfrm>
            <a:prstGeom prst="rect">
              <a:avLst/>
            </a:prstGeom>
          </p:spPr>
        </p:pic>
      </p:grpSp>
      <p:cxnSp>
        <p:nvCxnSpPr>
          <p:cNvPr id="5" name="直接连接符 4"/>
          <p:cNvCxnSpPr/>
          <p:nvPr/>
        </p:nvCxnSpPr>
        <p:spPr>
          <a:xfrm flipV="1">
            <a:off x="8022202" y="1415781"/>
            <a:ext cx="2033301" cy="1186033"/>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6824378" y="4127759"/>
            <a:ext cx="2546154" cy="1485182"/>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8804380" y="1211174"/>
            <a:ext cx="4080735" cy="2380309"/>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1702300" y="2300684"/>
            <a:ext cx="2033301" cy="1186033"/>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504476" y="5012662"/>
            <a:ext cx="2546154" cy="1485182"/>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2484478" y="2083377"/>
            <a:ext cx="4080735" cy="2380309"/>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a:xfrm>
            <a:off x="520218" y="418450"/>
            <a:ext cx="5658081" cy="954107"/>
            <a:chOff x="520218" y="418450"/>
            <a:chExt cx="5658081" cy="954107"/>
          </a:xfrm>
        </p:grpSpPr>
        <p:sp>
          <p:nvSpPr>
            <p:cNvPr id="12" name="矩形: 圆角 11"/>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1301959" y="418450"/>
              <a:ext cx="4876340" cy="954107"/>
              <a:chOff x="1292231" y="418450"/>
              <a:chExt cx="4876340" cy="954107"/>
            </a:xfrm>
          </p:grpSpPr>
          <p:sp>
            <p:nvSpPr>
              <p:cNvPr id="15" name="文本框 14"/>
              <p:cNvSpPr txBox="1"/>
              <p:nvPr/>
            </p:nvSpPr>
            <p:spPr>
              <a:xfrm>
                <a:off x="1292231" y="418450"/>
                <a:ext cx="3295074" cy="954107"/>
              </a:xfrm>
              <a:prstGeom prst="rect">
                <a:avLst/>
              </a:prstGeom>
              <a:noFill/>
            </p:spPr>
            <p:txBody>
              <a:bodyPr wrap="square" rtlCol="0">
                <a:spAutoFit/>
                <a:scene3d>
                  <a:camera prst="orthographicFront"/>
                  <a:lightRig rig="threePt" dir="t"/>
                </a:scene3d>
                <a:sp3d contourW="12700"/>
              </a:bodyPr>
              <a:lstStyle/>
              <a:p>
                <a:pPr marR="0" lvl="0" algn="l" defTabSz="914400" rtl="0" eaLnBrk="1" fontAlgn="auto" latinLnBrk="0" hangingPunct="1">
                  <a:lnSpc>
                    <a:spcPct val="100000"/>
                  </a:lnSpc>
                  <a:spcBef>
                    <a:spcPts val="0"/>
                  </a:spcBef>
                  <a:spcAft>
                    <a:spcPts val="0"/>
                  </a:spcAft>
                  <a:buClrTx/>
                  <a:buSzTx/>
                  <a:defRPr/>
                </a:pPr>
                <a:r>
                  <a:rPr kumimoji="0" lang="zh-CN" altLang="en-US" sz="28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rPr>
                  <a:t>线程安全</a:t>
                </a:r>
                <a:r>
                  <a:rPr kumimoji="0" lang="en-US" altLang="zh-CN" sz="28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rPr>
                  <a:t>List/Set</a:t>
                </a:r>
                <a:endParaRPr kumimoji="0" lang="en-US" altLang="zh-CN" sz="28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endParaRPr>
              </a:p>
              <a:p>
                <a:pPr marR="0" lvl="0" algn="l" defTabSz="914400" rtl="0" eaLnBrk="1" fontAlgn="auto" latinLnBrk="0" hangingPunct="1">
                  <a:lnSpc>
                    <a:spcPct val="100000"/>
                  </a:lnSpc>
                  <a:spcBef>
                    <a:spcPts val="0"/>
                  </a:spcBef>
                  <a:spcAft>
                    <a:spcPts val="0"/>
                  </a:spcAft>
                  <a:buClrTx/>
                  <a:buSzTx/>
                  <a:defRPr/>
                </a:pP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16" name="文本框 15"/>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en-US" altLang="zh-CN" sz="1200" dirty="0">
                    <a:solidFill>
                      <a:schemeClr val="bg1"/>
                    </a:solidFill>
                    <a:latin typeface="Agency FB" panose="020B0503020202020204" pitchFamily="34" charset="0"/>
                    <a:ea typeface="+mj-ea"/>
                  </a:rPr>
                  <a:t>THIS TEMPLATE DESIGNEDTHIS TEMPLATE DESIGNED FOR FEI ER SHE JI FOR FEI ER SHE JI</a:t>
                </a:r>
                <a:endParaRPr lang="en-US" altLang="zh-CN" sz="1200" dirty="0">
                  <a:solidFill>
                    <a:schemeClr val="bg1"/>
                  </a:solidFill>
                  <a:latin typeface="Agency FB" panose="020B0503020202020204" pitchFamily="34" charset="0"/>
                  <a:ea typeface="+mj-ea"/>
                </a:endParaRPr>
              </a:p>
            </p:txBody>
          </p:sp>
        </p:grpSp>
        <p:sp>
          <p:nvSpPr>
            <p:cNvPr id="14"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5" name="组合 34"/>
          <p:cNvGrpSpPr/>
          <p:nvPr/>
        </p:nvGrpSpPr>
        <p:grpSpPr>
          <a:xfrm>
            <a:off x="760255" y="2565218"/>
            <a:ext cx="2732479" cy="2679657"/>
            <a:chOff x="727150" y="2349318"/>
            <a:chExt cx="2732479" cy="2679657"/>
          </a:xfrm>
        </p:grpSpPr>
        <p:grpSp>
          <p:nvGrpSpPr>
            <p:cNvPr id="36" name="组合 35"/>
            <p:cNvGrpSpPr/>
            <p:nvPr/>
          </p:nvGrpSpPr>
          <p:grpSpPr>
            <a:xfrm>
              <a:off x="727150" y="3273531"/>
              <a:ext cx="2732479" cy="1755444"/>
              <a:chOff x="-2176568" y="1787957"/>
              <a:chExt cx="2732479" cy="1755444"/>
            </a:xfrm>
          </p:grpSpPr>
          <p:sp>
            <p:nvSpPr>
              <p:cNvPr id="40" name="矩形 39"/>
              <p:cNvSpPr/>
              <p:nvPr/>
            </p:nvSpPr>
            <p:spPr>
              <a:xfrm>
                <a:off x="-2010794" y="2140581"/>
                <a:ext cx="2400930" cy="1402820"/>
              </a:xfrm>
              <a:prstGeom prst="rect">
                <a:avLst/>
              </a:prstGeom>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altLang="zh-CN" sz="1200" dirty="0" err="1">
                    <a:solidFill>
                      <a:prstClr val="white">
                        <a:alpha val="80000"/>
                      </a:prstClr>
                    </a:solidFill>
                  </a:rPr>
                  <a:t>CopyOnWrite</a:t>
                </a:r>
                <a:r>
                  <a:rPr lang="en-US" altLang="zh-CN" sz="1200" dirty="0">
                    <a:solidFill>
                      <a:prstClr val="white">
                        <a:alpha val="80000"/>
                      </a:prstClr>
                    </a:solidFill>
                  </a:rPr>
                  <a:t> </a:t>
                </a:r>
                <a:r>
                  <a:rPr lang="zh-CN" altLang="en-US" sz="1200" dirty="0">
                    <a:solidFill>
                      <a:prstClr val="white">
                        <a:alpha val="80000"/>
                      </a:prstClr>
                    </a:solidFill>
                  </a:rPr>
                  <a:t>到底是什么意思呢？它的原理是，任何修改操作，如 </a:t>
                </a:r>
                <a:r>
                  <a:rPr lang="en-US" altLang="zh-CN" sz="1200" dirty="0">
                    <a:solidFill>
                      <a:prstClr val="white">
                        <a:alpha val="80000"/>
                      </a:prstClr>
                    </a:solidFill>
                  </a:rPr>
                  <a:t>add</a:t>
                </a:r>
                <a:r>
                  <a:rPr lang="zh-CN" altLang="en-US" sz="1200" dirty="0">
                    <a:solidFill>
                      <a:prstClr val="white">
                        <a:alpha val="80000"/>
                      </a:prstClr>
                    </a:solidFill>
                  </a:rPr>
                  <a:t>、</a:t>
                </a:r>
                <a:r>
                  <a:rPr lang="en-US" altLang="zh-CN" sz="1200" dirty="0">
                    <a:solidFill>
                      <a:prstClr val="white">
                        <a:alpha val="80000"/>
                      </a:prstClr>
                    </a:solidFill>
                  </a:rPr>
                  <a:t>set</a:t>
                </a:r>
                <a:r>
                  <a:rPr lang="zh-CN" altLang="en-US" sz="1200" dirty="0">
                    <a:solidFill>
                      <a:prstClr val="white">
                        <a:alpha val="80000"/>
                      </a:prstClr>
                    </a:solidFill>
                  </a:rPr>
                  <a:t>、 </a:t>
                </a:r>
                <a:r>
                  <a:rPr lang="en-US" altLang="zh-CN" sz="1200" dirty="0">
                    <a:solidFill>
                      <a:prstClr val="white">
                        <a:alpha val="80000"/>
                      </a:prstClr>
                    </a:solidFill>
                  </a:rPr>
                  <a:t>remove</a:t>
                </a:r>
                <a:r>
                  <a:rPr lang="zh-CN" altLang="en-US" sz="1200" dirty="0">
                    <a:solidFill>
                      <a:prstClr val="white">
                        <a:alpha val="80000"/>
                      </a:prstClr>
                    </a:solidFill>
                  </a:rPr>
                  <a:t>，都会拷贝原数组，修改后替换原来的数组，通过这种防御性的方式，实现另类的 线程安全</a:t>
                </a:r>
                <a:endParaRPr lang="zh-CN" altLang="en-US" sz="1200" dirty="0">
                  <a:solidFill>
                    <a:prstClr val="white">
                      <a:alpha val="80000"/>
                    </a:prstClr>
                  </a:solidFill>
                  <a:latin typeface="Arial" panose="020B0604020202020204"/>
                  <a:ea typeface="微软雅黑" panose="020B0503020204020204" charset="-122"/>
                </a:endParaRPr>
              </a:p>
            </p:txBody>
          </p:sp>
          <p:sp>
            <p:nvSpPr>
              <p:cNvPr id="41" name="矩形 40"/>
              <p:cNvSpPr/>
              <p:nvPr/>
            </p:nvSpPr>
            <p:spPr>
              <a:xfrm>
                <a:off x="-2176568" y="1787957"/>
                <a:ext cx="2732479" cy="394210"/>
              </a:xfrm>
              <a:prstGeom prst="rect">
                <a:avLst/>
              </a:prstGeom>
              <a:noFill/>
            </p:spPr>
            <p:txBody>
              <a:bodyPr wrap="non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altLang="zh-CN" b="1" dirty="0" err="1">
                    <a:solidFill>
                      <a:schemeClr val="bg1"/>
                    </a:solidFill>
                  </a:rPr>
                  <a:t>CopyOnWriteArrayList</a:t>
                </a:r>
                <a:r>
                  <a:rPr lang="en-US" altLang="zh-CN" b="1" dirty="0">
                    <a:solidFill>
                      <a:schemeClr val="bg1"/>
                    </a:solidFill>
                  </a:rPr>
                  <a:t> </a:t>
                </a:r>
                <a:endParaRPr lang="zh-CN" altLang="en-US" b="1" dirty="0">
                  <a:solidFill>
                    <a:schemeClr val="bg1"/>
                  </a:solidFill>
                  <a:latin typeface="Arial" panose="020B0604020202020204"/>
                  <a:ea typeface="微软雅黑" panose="020B0503020204020204" charset="-122"/>
                </a:endParaRPr>
              </a:p>
            </p:txBody>
          </p:sp>
        </p:grpSp>
        <p:grpSp>
          <p:nvGrpSpPr>
            <p:cNvPr id="37" name="组合 36"/>
            <p:cNvGrpSpPr/>
            <p:nvPr/>
          </p:nvGrpSpPr>
          <p:grpSpPr>
            <a:xfrm flipH="1">
              <a:off x="1756208" y="2349318"/>
              <a:ext cx="674363" cy="674361"/>
              <a:chOff x="3795382" y="1803403"/>
              <a:chExt cx="642806" cy="642805"/>
            </a:xfrm>
          </p:grpSpPr>
          <p:sp>
            <p:nvSpPr>
              <p:cNvPr id="38" name="椭圆 37"/>
              <p:cNvSpPr/>
              <p:nvPr/>
            </p:nvSpPr>
            <p:spPr>
              <a:xfrm rot="5400000">
                <a:off x="3795382" y="1803403"/>
                <a:ext cx="642805" cy="642806"/>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9" name="椭圆 24"/>
              <p:cNvSpPr/>
              <p:nvPr/>
            </p:nvSpPr>
            <p:spPr>
              <a:xfrm>
                <a:off x="3947528" y="1932699"/>
                <a:ext cx="342529" cy="384214"/>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42" name="组合 41"/>
          <p:cNvGrpSpPr/>
          <p:nvPr/>
        </p:nvGrpSpPr>
        <p:grpSpPr>
          <a:xfrm>
            <a:off x="8724915" y="2552518"/>
            <a:ext cx="2681183" cy="1793260"/>
            <a:chOff x="752798" y="2349318"/>
            <a:chExt cx="2681183" cy="1793260"/>
          </a:xfrm>
        </p:grpSpPr>
        <p:grpSp>
          <p:nvGrpSpPr>
            <p:cNvPr id="43" name="组合 42"/>
            <p:cNvGrpSpPr/>
            <p:nvPr/>
          </p:nvGrpSpPr>
          <p:grpSpPr>
            <a:xfrm>
              <a:off x="752798" y="3273531"/>
              <a:ext cx="2681183" cy="869047"/>
              <a:chOff x="-2150920" y="1787957"/>
              <a:chExt cx="2681183" cy="869047"/>
            </a:xfrm>
          </p:grpSpPr>
          <p:sp>
            <p:nvSpPr>
              <p:cNvPr id="47" name="矩形 46"/>
              <p:cNvSpPr/>
              <p:nvPr/>
            </p:nvSpPr>
            <p:spPr>
              <a:xfrm>
                <a:off x="-2010794" y="2140581"/>
                <a:ext cx="2400930" cy="516423"/>
              </a:xfrm>
              <a:prstGeom prst="rect">
                <a:avLst/>
              </a:prstGeom>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1200" dirty="0">
                    <a:solidFill>
                      <a:prstClr val="white">
                        <a:alpha val="80000"/>
                      </a:prstClr>
                    </a:solidFill>
                  </a:rPr>
                  <a:t>通过包装了 </a:t>
                </a:r>
                <a:r>
                  <a:rPr lang="en-US" altLang="zh-CN" sz="1200" dirty="0" err="1">
                    <a:solidFill>
                      <a:prstClr val="white">
                        <a:alpha val="80000"/>
                      </a:prstClr>
                    </a:solidFill>
                  </a:rPr>
                  <a:t>CopyOnWriteArrayList</a:t>
                </a:r>
                <a:r>
                  <a:rPr lang="en-US" altLang="zh-CN" sz="1200" dirty="0">
                    <a:solidFill>
                      <a:prstClr val="white">
                        <a:alpha val="80000"/>
                      </a:prstClr>
                    </a:solidFill>
                  </a:rPr>
                  <a:t> </a:t>
                </a:r>
                <a:r>
                  <a:rPr lang="zh-CN" altLang="en-US" sz="1200" dirty="0">
                    <a:solidFill>
                      <a:prstClr val="white">
                        <a:alpha val="80000"/>
                      </a:prstClr>
                    </a:solidFill>
                  </a:rPr>
                  <a:t>来实现</a:t>
                </a:r>
                <a:endParaRPr lang="zh-CN" altLang="en-US" sz="1200" dirty="0">
                  <a:solidFill>
                    <a:prstClr val="white">
                      <a:alpha val="80000"/>
                    </a:prstClr>
                  </a:solidFill>
                  <a:latin typeface="Arial" panose="020B0604020202020204"/>
                  <a:ea typeface="微软雅黑" panose="020B0503020204020204" charset="-122"/>
                </a:endParaRPr>
              </a:p>
            </p:txBody>
          </p:sp>
          <p:sp>
            <p:nvSpPr>
              <p:cNvPr id="48" name="矩形 47"/>
              <p:cNvSpPr/>
              <p:nvPr/>
            </p:nvSpPr>
            <p:spPr>
              <a:xfrm>
                <a:off x="-2150920" y="1787957"/>
                <a:ext cx="2681183" cy="394210"/>
              </a:xfrm>
              <a:prstGeom prst="rect">
                <a:avLst/>
              </a:prstGeom>
              <a:noFill/>
            </p:spPr>
            <p:txBody>
              <a:bodyPr wrap="non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altLang="zh-CN" b="1" dirty="0" err="1">
                    <a:solidFill>
                      <a:schemeClr val="bg1"/>
                    </a:solidFill>
                  </a:rPr>
                  <a:t>CopyOnWriteArraySet</a:t>
                </a:r>
                <a:r>
                  <a:rPr lang="en-US" altLang="zh-CN" b="1" dirty="0">
                    <a:solidFill>
                      <a:schemeClr val="bg1"/>
                    </a:solidFill>
                  </a:rPr>
                  <a:t> </a:t>
                </a:r>
                <a:endParaRPr lang="zh-CN" altLang="en-US" b="1" dirty="0">
                  <a:solidFill>
                    <a:schemeClr val="bg1"/>
                  </a:solidFill>
                  <a:latin typeface="Arial" panose="020B0604020202020204"/>
                  <a:ea typeface="微软雅黑" panose="020B0503020204020204" charset="-122"/>
                </a:endParaRPr>
              </a:p>
            </p:txBody>
          </p:sp>
        </p:grpSp>
        <p:grpSp>
          <p:nvGrpSpPr>
            <p:cNvPr id="44" name="组合 43"/>
            <p:cNvGrpSpPr/>
            <p:nvPr/>
          </p:nvGrpSpPr>
          <p:grpSpPr>
            <a:xfrm flipH="1">
              <a:off x="1756208" y="2349318"/>
              <a:ext cx="674363" cy="674361"/>
              <a:chOff x="3795382" y="1803403"/>
              <a:chExt cx="642806" cy="642805"/>
            </a:xfrm>
          </p:grpSpPr>
          <p:sp>
            <p:nvSpPr>
              <p:cNvPr id="45" name="椭圆 44"/>
              <p:cNvSpPr/>
              <p:nvPr/>
            </p:nvSpPr>
            <p:spPr>
              <a:xfrm rot="5400000">
                <a:off x="3795382" y="1803403"/>
                <a:ext cx="642805" cy="642806"/>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6" name="椭圆 30"/>
              <p:cNvSpPr/>
              <p:nvPr/>
            </p:nvSpPr>
            <p:spPr>
              <a:xfrm flipH="1">
                <a:off x="3957938" y="1932699"/>
                <a:ext cx="321710" cy="384214"/>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p:tgtEl>
                                          <p:spTgt spid="2"/>
                                        </p:tgtEl>
                                        <p:attrNameLst>
                                          <p:attrName>ppt_y</p:attrName>
                                        </p:attrNameLst>
                                      </p:cBhvr>
                                      <p:tavLst>
                                        <p:tav tm="0">
                                          <p:val>
                                            <p:strVal val="#ppt_y+#ppt_h*1.125000"/>
                                          </p:val>
                                        </p:tav>
                                        <p:tav tm="100000">
                                          <p:val>
                                            <p:strVal val="#ppt_y"/>
                                          </p:val>
                                        </p:tav>
                                      </p:tavLst>
                                    </p:anim>
                                    <p:animEffect transition="in" filter="wipe(up)">
                                      <p:cBhvr>
                                        <p:cTn id="8" dur="1000"/>
                                        <p:tgtEl>
                                          <p:spTgt spid="2"/>
                                        </p:tgtEl>
                                      </p:cBhvr>
                                    </p:animEffect>
                                  </p:childTnLst>
                                </p:cTn>
                              </p:par>
                            </p:childTnLst>
                          </p:cTn>
                        </p:par>
                        <p:par>
                          <p:cTn id="9" fill="hold">
                            <p:stCondLst>
                              <p:cond delay="1000"/>
                            </p:stCondLst>
                            <p:childTnLst>
                              <p:par>
                                <p:cTn id="10" presetID="42" presetClass="entr" presetSubtype="0" fill="hold" nodeType="after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1000"/>
                                        <p:tgtEl>
                                          <p:spTgt spid="35"/>
                                        </p:tgtEl>
                                      </p:cBhvr>
                                    </p:animEffect>
                                    <p:anim calcmode="lin" valueType="num">
                                      <p:cBhvr>
                                        <p:cTn id="13" dur="1000" fill="hold"/>
                                        <p:tgtEl>
                                          <p:spTgt spid="35"/>
                                        </p:tgtEl>
                                        <p:attrNameLst>
                                          <p:attrName>ppt_x</p:attrName>
                                        </p:attrNameLst>
                                      </p:cBhvr>
                                      <p:tavLst>
                                        <p:tav tm="0">
                                          <p:val>
                                            <p:strVal val="#ppt_x"/>
                                          </p:val>
                                        </p:tav>
                                        <p:tav tm="100000">
                                          <p:val>
                                            <p:strVal val="#ppt_x"/>
                                          </p:val>
                                        </p:tav>
                                      </p:tavLst>
                                    </p:anim>
                                    <p:anim calcmode="lin" valueType="num">
                                      <p:cBhvr>
                                        <p:cTn id="14" dur="1000" fill="hold"/>
                                        <p:tgtEl>
                                          <p:spTgt spid="3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1000"/>
                                        <p:tgtEl>
                                          <p:spTgt spid="42"/>
                                        </p:tgtEl>
                                      </p:cBhvr>
                                    </p:animEffect>
                                    <p:anim calcmode="lin" valueType="num">
                                      <p:cBhvr>
                                        <p:cTn id="18" dur="1000" fill="hold"/>
                                        <p:tgtEl>
                                          <p:spTgt spid="42"/>
                                        </p:tgtEl>
                                        <p:attrNameLst>
                                          <p:attrName>ppt_x</p:attrName>
                                        </p:attrNameLst>
                                      </p:cBhvr>
                                      <p:tavLst>
                                        <p:tav tm="0">
                                          <p:val>
                                            <p:strVal val="#ppt_x"/>
                                          </p:val>
                                        </p:tav>
                                        <p:tav tm="100000">
                                          <p:val>
                                            <p:strVal val="#ppt_x"/>
                                          </p:val>
                                        </p:tav>
                                      </p:tavLst>
                                    </p:anim>
                                    <p:anim calcmode="lin" valueType="num">
                                      <p:cBhvr>
                                        <p:cTn id="19"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flipV="1">
            <a:off x="8022202" y="1415781"/>
            <a:ext cx="2033301" cy="1186033"/>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6824378" y="4127759"/>
            <a:ext cx="2546154" cy="1485182"/>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8804380" y="1211174"/>
            <a:ext cx="4080735" cy="2380309"/>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1702300" y="2300684"/>
            <a:ext cx="2033301" cy="1186033"/>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504476" y="5012662"/>
            <a:ext cx="2546154" cy="1485182"/>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2484478" y="2083377"/>
            <a:ext cx="4080735" cy="2380309"/>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a:xfrm>
            <a:off x="520218" y="418450"/>
            <a:ext cx="5658081" cy="954107"/>
            <a:chOff x="520218" y="418450"/>
            <a:chExt cx="5658081" cy="954107"/>
          </a:xfrm>
        </p:grpSpPr>
        <p:sp>
          <p:nvSpPr>
            <p:cNvPr id="12" name="矩形: 圆角 11"/>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1301959" y="418450"/>
              <a:ext cx="4876340" cy="954107"/>
              <a:chOff x="1292231" y="418450"/>
              <a:chExt cx="4876340" cy="954107"/>
            </a:xfrm>
          </p:grpSpPr>
          <p:sp>
            <p:nvSpPr>
              <p:cNvPr id="15" name="文本框 14"/>
              <p:cNvSpPr txBox="1"/>
              <p:nvPr/>
            </p:nvSpPr>
            <p:spPr>
              <a:xfrm>
                <a:off x="1292231" y="418450"/>
                <a:ext cx="3295074" cy="954107"/>
              </a:xfrm>
              <a:prstGeom prst="rect">
                <a:avLst/>
              </a:prstGeom>
              <a:noFill/>
            </p:spPr>
            <p:txBody>
              <a:bodyPr wrap="square" rtlCol="0">
                <a:spAutoFit/>
                <a:scene3d>
                  <a:camera prst="orthographicFront"/>
                  <a:lightRig rig="threePt" dir="t"/>
                </a:scene3d>
                <a:sp3d contourW="12700"/>
              </a:bodyPr>
              <a:lstStyle/>
              <a:p>
                <a:pPr marR="0" lvl="0" algn="l" defTabSz="914400" rtl="0" eaLnBrk="1" fontAlgn="auto" latinLnBrk="0" hangingPunct="1">
                  <a:lnSpc>
                    <a:spcPct val="100000"/>
                  </a:lnSpc>
                  <a:spcBef>
                    <a:spcPts val="0"/>
                  </a:spcBef>
                  <a:spcAft>
                    <a:spcPts val="0"/>
                  </a:spcAft>
                  <a:buClrTx/>
                  <a:buSzTx/>
                  <a:defRPr/>
                </a:pPr>
                <a:r>
                  <a:rPr kumimoji="0" lang="zh-CN" altLang="en-US" sz="28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rPr>
                  <a:t>线程安全</a:t>
                </a:r>
                <a:r>
                  <a:rPr kumimoji="0" lang="en-US" altLang="zh-CN" sz="28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rPr>
                  <a:t>Queue</a:t>
                </a:r>
                <a:endParaRPr kumimoji="0" lang="en-US" altLang="zh-CN" sz="28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endParaRPr>
              </a:p>
              <a:p>
                <a:pPr marR="0" lvl="0" algn="l" defTabSz="914400" rtl="0" eaLnBrk="1" fontAlgn="auto" latinLnBrk="0" hangingPunct="1">
                  <a:lnSpc>
                    <a:spcPct val="100000"/>
                  </a:lnSpc>
                  <a:spcBef>
                    <a:spcPts val="0"/>
                  </a:spcBef>
                  <a:spcAft>
                    <a:spcPts val="0"/>
                  </a:spcAft>
                  <a:buClrTx/>
                  <a:buSzTx/>
                  <a:defRPr/>
                </a:pP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16" name="文本框 15"/>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en-US" altLang="zh-CN" sz="1200" dirty="0">
                    <a:solidFill>
                      <a:schemeClr val="bg1"/>
                    </a:solidFill>
                    <a:latin typeface="Agency FB" panose="020B0503020202020204" pitchFamily="34" charset="0"/>
                    <a:ea typeface="+mj-ea"/>
                  </a:rPr>
                  <a:t>THIS TEMPLATE DESIGNEDTHIS TEMPLATE DESIGNED FOR FEI ER SHE JI FOR FEI ER SHE JI</a:t>
                </a:r>
                <a:endParaRPr lang="en-US" altLang="zh-CN" sz="1200" dirty="0">
                  <a:solidFill>
                    <a:schemeClr val="bg1"/>
                  </a:solidFill>
                  <a:latin typeface="Agency FB" panose="020B0503020202020204" pitchFamily="34" charset="0"/>
                  <a:ea typeface="+mj-ea"/>
                </a:endParaRPr>
              </a:p>
            </p:txBody>
          </p:sp>
        </p:grpSp>
        <p:sp>
          <p:nvSpPr>
            <p:cNvPr id="14"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20" name="图片 1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26185" y="1372557"/>
            <a:ext cx="11552382" cy="5264549"/>
          </a:xfrm>
          <a:prstGeom prst="rect">
            <a:avLst/>
          </a:prstGeom>
        </p:spPr>
      </p:pic>
    </p:spTree>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flipV="1">
            <a:off x="8022202" y="1415781"/>
            <a:ext cx="2033301" cy="1186033"/>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6824378" y="4127759"/>
            <a:ext cx="2546154" cy="1485182"/>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8804380" y="1211174"/>
            <a:ext cx="4080735" cy="2380309"/>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V="1">
            <a:off x="3889451" y="2402890"/>
            <a:ext cx="2033301" cy="1186033"/>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504476" y="5012662"/>
            <a:ext cx="2546154" cy="1485182"/>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V="1">
            <a:off x="2484478" y="2083377"/>
            <a:ext cx="4080735" cy="2380309"/>
          </a:xfrm>
          <a:prstGeom prst="line">
            <a:avLst/>
          </a:prstGeom>
          <a:ln w="12700">
            <a:gradFill>
              <a:gsLst>
                <a:gs pos="50000">
                  <a:srgbClr val="62FFFF">
                    <a:alpha val="20000"/>
                  </a:srgbClr>
                </a:gs>
                <a:gs pos="0">
                  <a:schemeClr val="accent1">
                    <a:lumMod val="5000"/>
                    <a:lumOff val="95000"/>
                    <a:alpha val="0"/>
                  </a:schemeClr>
                </a:gs>
                <a:gs pos="100000">
                  <a:schemeClr val="accent1">
                    <a:lumMod val="30000"/>
                    <a:lumOff val="7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11" name="组合 10"/>
          <p:cNvGrpSpPr/>
          <p:nvPr/>
        </p:nvGrpSpPr>
        <p:grpSpPr>
          <a:xfrm>
            <a:off x="520218" y="418450"/>
            <a:ext cx="5658081" cy="954107"/>
            <a:chOff x="520218" y="418450"/>
            <a:chExt cx="5658081" cy="954107"/>
          </a:xfrm>
        </p:grpSpPr>
        <p:sp>
          <p:nvSpPr>
            <p:cNvPr id="12" name="矩形: 圆角 11"/>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1301959" y="418450"/>
              <a:ext cx="4876340" cy="954107"/>
              <a:chOff x="1292231" y="418450"/>
              <a:chExt cx="4876340" cy="954107"/>
            </a:xfrm>
          </p:grpSpPr>
          <p:sp>
            <p:nvSpPr>
              <p:cNvPr id="15" name="文本框 14"/>
              <p:cNvSpPr txBox="1"/>
              <p:nvPr/>
            </p:nvSpPr>
            <p:spPr>
              <a:xfrm>
                <a:off x="1292231" y="418450"/>
                <a:ext cx="3295074" cy="954107"/>
              </a:xfrm>
              <a:prstGeom prst="rect">
                <a:avLst/>
              </a:prstGeom>
              <a:noFill/>
            </p:spPr>
            <p:txBody>
              <a:bodyPr wrap="square" rtlCol="0">
                <a:spAutoFit/>
                <a:scene3d>
                  <a:camera prst="orthographicFront"/>
                  <a:lightRig rig="threePt" dir="t"/>
                </a:scene3d>
                <a:sp3d contourW="12700"/>
              </a:bodyPr>
              <a:lstStyle/>
              <a:p>
                <a:pPr marR="0" lvl="0" algn="l" defTabSz="914400" rtl="0" eaLnBrk="1" fontAlgn="auto" latinLnBrk="0" hangingPunct="1">
                  <a:lnSpc>
                    <a:spcPct val="100000"/>
                  </a:lnSpc>
                  <a:spcBef>
                    <a:spcPts val="0"/>
                  </a:spcBef>
                  <a:spcAft>
                    <a:spcPts val="0"/>
                  </a:spcAft>
                  <a:buClrTx/>
                  <a:buSzTx/>
                  <a:defRPr/>
                </a:pPr>
                <a:r>
                  <a:rPr kumimoji="0" lang="zh-CN" altLang="en-US" sz="28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rPr>
                  <a:t>线程安全</a:t>
                </a:r>
                <a:r>
                  <a:rPr kumimoji="0" lang="en-US" altLang="zh-CN" sz="28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rPr>
                  <a:t>Queue</a:t>
                </a:r>
                <a:endParaRPr kumimoji="0" lang="en-US" altLang="zh-CN" sz="28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endParaRPr>
              </a:p>
              <a:p>
                <a:pPr marR="0" lvl="0" algn="l" defTabSz="914400" rtl="0" eaLnBrk="1" fontAlgn="auto" latinLnBrk="0" hangingPunct="1">
                  <a:lnSpc>
                    <a:spcPct val="100000"/>
                  </a:lnSpc>
                  <a:spcBef>
                    <a:spcPts val="0"/>
                  </a:spcBef>
                  <a:spcAft>
                    <a:spcPts val="0"/>
                  </a:spcAft>
                  <a:buClrTx/>
                  <a:buSzTx/>
                  <a:defRPr/>
                </a:pP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16" name="文本框 15"/>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en-US" altLang="zh-CN" sz="1200" dirty="0">
                    <a:solidFill>
                      <a:schemeClr val="bg1"/>
                    </a:solidFill>
                    <a:latin typeface="Agency FB" panose="020B0503020202020204" pitchFamily="34" charset="0"/>
                    <a:ea typeface="+mj-ea"/>
                  </a:rPr>
                  <a:t>THIS TEMPLATE DESIGNEDTHIS TEMPLATE DESIGNED FOR FEI ER SHE JI FOR FEI ER SHE JI</a:t>
                </a:r>
                <a:endParaRPr lang="en-US" altLang="zh-CN" sz="1200" dirty="0">
                  <a:solidFill>
                    <a:schemeClr val="bg1"/>
                  </a:solidFill>
                  <a:latin typeface="Agency FB" panose="020B0503020202020204" pitchFamily="34" charset="0"/>
                  <a:ea typeface="+mj-ea"/>
                </a:endParaRPr>
              </a:p>
            </p:txBody>
          </p:sp>
        </p:grpSp>
        <p:sp>
          <p:nvSpPr>
            <p:cNvPr id="14"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5" name="组合 34"/>
          <p:cNvGrpSpPr/>
          <p:nvPr/>
        </p:nvGrpSpPr>
        <p:grpSpPr>
          <a:xfrm>
            <a:off x="2868378" y="2667424"/>
            <a:ext cx="2890536" cy="2033967"/>
            <a:chOff x="648122" y="2349318"/>
            <a:chExt cx="2890536" cy="2033967"/>
          </a:xfrm>
        </p:grpSpPr>
        <p:grpSp>
          <p:nvGrpSpPr>
            <p:cNvPr id="36" name="组合 35"/>
            <p:cNvGrpSpPr/>
            <p:nvPr/>
          </p:nvGrpSpPr>
          <p:grpSpPr>
            <a:xfrm>
              <a:off x="648122" y="3273531"/>
              <a:ext cx="2890536" cy="1109754"/>
              <a:chOff x="-2255596" y="1787957"/>
              <a:chExt cx="2890536" cy="1109754"/>
            </a:xfrm>
          </p:grpSpPr>
          <p:sp>
            <p:nvSpPr>
              <p:cNvPr id="40" name="矩形 39"/>
              <p:cNvSpPr/>
              <p:nvPr/>
            </p:nvSpPr>
            <p:spPr>
              <a:xfrm>
                <a:off x="-2010794" y="2140581"/>
                <a:ext cx="2400930" cy="757130"/>
              </a:xfrm>
              <a:prstGeom prst="rect">
                <a:avLst/>
              </a:prstGeom>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1200" dirty="0">
                    <a:solidFill>
                      <a:prstClr val="white">
                        <a:alpha val="80000"/>
                      </a:prstClr>
                    </a:solidFill>
                  </a:rPr>
                  <a:t>型基于 </a:t>
                </a:r>
                <a:r>
                  <a:rPr lang="en-US" altLang="zh-CN" sz="1200" dirty="0">
                    <a:solidFill>
                      <a:prstClr val="white">
                        <a:alpha val="80000"/>
                      </a:prstClr>
                    </a:solidFill>
                  </a:rPr>
                  <a:t>lock-free</a:t>
                </a:r>
                <a:r>
                  <a:rPr lang="zh-CN" altLang="en-US" sz="1200" dirty="0">
                    <a:solidFill>
                      <a:prstClr val="white">
                        <a:alpha val="80000"/>
                      </a:prstClr>
                    </a:solidFill>
                  </a:rPr>
                  <a:t>，在常见的多线程访问场景，一般可以提供较高吞吐 量</a:t>
                </a:r>
                <a:r>
                  <a:rPr lang="zh-CN" altLang="en-US" sz="1200" dirty="0" smtClean="0">
                    <a:solidFill>
                      <a:prstClr val="white">
                        <a:alpha val="80000"/>
                      </a:prstClr>
                    </a:solidFill>
                  </a:rPr>
                  <a:t>。</a:t>
                </a:r>
                <a:endParaRPr lang="zh-CN" altLang="en-US" sz="1200" dirty="0">
                  <a:solidFill>
                    <a:prstClr val="white">
                      <a:alpha val="80000"/>
                    </a:prstClr>
                  </a:solidFill>
                </a:endParaRPr>
              </a:p>
            </p:txBody>
          </p:sp>
          <p:sp>
            <p:nvSpPr>
              <p:cNvPr id="41" name="矩形 40"/>
              <p:cNvSpPr/>
              <p:nvPr/>
            </p:nvSpPr>
            <p:spPr>
              <a:xfrm>
                <a:off x="-2255596" y="1787957"/>
                <a:ext cx="2890536" cy="394210"/>
              </a:xfrm>
              <a:prstGeom prst="rect">
                <a:avLst/>
              </a:prstGeom>
              <a:noFill/>
            </p:spPr>
            <p:txBody>
              <a:bodyPr wrap="non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altLang="zh-CN" b="1" dirty="0" err="1">
                    <a:solidFill>
                      <a:schemeClr val="bg1"/>
                    </a:solidFill>
                  </a:rPr>
                  <a:t>ConcurrentLinkedQueue</a:t>
                </a:r>
                <a:endParaRPr lang="zh-CN" altLang="en-US" b="1" dirty="0">
                  <a:solidFill>
                    <a:schemeClr val="bg1"/>
                  </a:solidFill>
                  <a:latin typeface="Arial" panose="020B0604020202020204"/>
                  <a:ea typeface="微软雅黑" panose="020B0503020204020204" charset="-122"/>
                </a:endParaRPr>
              </a:p>
            </p:txBody>
          </p:sp>
        </p:grpSp>
        <p:grpSp>
          <p:nvGrpSpPr>
            <p:cNvPr id="37" name="组合 36"/>
            <p:cNvGrpSpPr/>
            <p:nvPr/>
          </p:nvGrpSpPr>
          <p:grpSpPr>
            <a:xfrm flipH="1">
              <a:off x="1756208" y="2349318"/>
              <a:ext cx="674363" cy="674361"/>
              <a:chOff x="3795382" y="1803403"/>
              <a:chExt cx="642806" cy="642805"/>
            </a:xfrm>
          </p:grpSpPr>
          <p:sp>
            <p:nvSpPr>
              <p:cNvPr id="38" name="椭圆 37"/>
              <p:cNvSpPr/>
              <p:nvPr/>
            </p:nvSpPr>
            <p:spPr>
              <a:xfrm rot="5400000">
                <a:off x="3795382" y="1803403"/>
                <a:ext cx="642805" cy="642806"/>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9" name="椭圆 24"/>
              <p:cNvSpPr/>
              <p:nvPr/>
            </p:nvSpPr>
            <p:spPr>
              <a:xfrm>
                <a:off x="3947528" y="1932699"/>
                <a:ext cx="342529" cy="384214"/>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42" name="组合 41"/>
          <p:cNvGrpSpPr/>
          <p:nvPr/>
        </p:nvGrpSpPr>
        <p:grpSpPr>
          <a:xfrm>
            <a:off x="6245694" y="2667425"/>
            <a:ext cx="2681183" cy="1571661"/>
            <a:chOff x="752798" y="2349318"/>
            <a:chExt cx="2681183" cy="1571661"/>
          </a:xfrm>
        </p:grpSpPr>
        <p:grpSp>
          <p:nvGrpSpPr>
            <p:cNvPr id="43" name="组合 42"/>
            <p:cNvGrpSpPr/>
            <p:nvPr/>
          </p:nvGrpSpPr>
          <p:grpSpPr>
            <a:xfrm>
              <a:off x="752798" y="3273531"/>
              <a:ext cx="2681183" cy="647448"/>
              <a:chOff x="-2150920" y="1787957"/>
              <a:chExt cx="2681183" cy="647448"/>
            </a:xfrm>
          </p:grpSpPr>
          <p:sp>
            <p:nvSpPr>
              <p:cNvPr id="47" name="矩形 46"/>
              <p:cNvSpPr/>
              <p:nvPr/>
            </p:nvSpPr>
            <p:spPr>
              <a:xfrm>
                <a:off x="-2010794" y="2140581"/>
                <a:ext cx="2400930" cy="294824"/>
              </a:xfrm>
              <a:prstGeom prst="rect">
                <a:avLst/>
              </a:prstGeom>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1200" dirty="0">
                    <a:solidFill>
                      <a:prstClr val="white">
                        <a:alpha val="80000"/>
                      </a:prstClr>
                    </a:solidFill>
                  </a:rPr>
                  <a:t>内部则是基于锁</a:t>
                </a:r>
                <a:endParaRPr lang="zh-CN" altLang="en-US" sz="1200" dirty="0">
                  <a:solidFill>
                    <a:prstClr val="white">
                      <a:alpha val="80000"/>
                    </a:prstClr>
                  </a:solidFill>
                </a:endParaRPr>
              </a:p>
            </p:txBody>
          </p:sp>
          <p:sp>
            <p:nvSpPr>
              <p:cNvPr id="48" name="矩形 47"/>
              <p:cNvSpPr/>
              <p:nvPr/>
            </p:nvSpPr>
            <p:spPr>
              <a:xfrm>
                <a:off x="-2150920" y="1787957"/>
                <a:ext cx="2681183" cy="394210"/>
              </a:xfrm>
              <a:prstGeom prst="rect">
                <a:avLst/>
              </a:prstGeom>
              <a:noFill/>
            </p:spPr>
            <p:txBody>
              <a:bodyPr wrap="non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altLang="zh-CN" b="1" dirty="0">
                    <a:solidFill>
                      <a:schemeClr val="bg1"/>
                    </a:solidFill>
                  </a:rPr>
                  <a:t> </a:t>
                </a:r>
                <a:r>
                  <a:rPr lang="en-US" altLang="zh-CN" b="1" dirty="0" err="1">
                    <a:solidFill>
                      <a:schemeClr val="bg1"/>
                    </a:solidFill>
                  </a:rPr>
                  <a:t>LinkedBlockingQueue</a:t>
                </a:r>
                <a:endParaRPr lang="zh-CN" altLang="en-US" b="1" dirty="0">
                  <a:solidFill>
                    <a:schemeClr val="bg1"/>
                  </a:solidFill>
                  <a:latin typeface="Arial" panose="020B0604020202020204"/>
                  <a:ea typeface="微软雅黑" panose="020B0503020204020204" charset="-122"/>
                </a:endParaRPr>
              </a:p>
            </p:txBody>
          </p:sp>
        </p:grpSp>
        <p:grpSp>
          <p:nvGrpSpPr>
            <p:cNvPr id="44" name="组合 43"/>
            <p:cNvGrpSpPr/>
            <p:nvPr/>
          </p:nvGrpSpPr>
          <p:grpSpPr>
            <a:xfrm flipH="1">
              <a:off x="1756208" y="2349318"/>
              <a:ext cx="674363" cy="674361"/>
              <a:chOff x="3795382" y="1803403"/>
              <a:chExt cx="642806" cy="642805"/>
            </a:xfrm>
          </p:grpSpPr>
          <p:sp>
            <p:nvSpPr>
              <p:cNvPr id="45" name="椭圆 44"/>
              <p:cNvSpPr/>
              <p:nvPr/>
            </p:nvSpPr>
            <p:spPr>
              <a:xfrm rot="5400000">
                <a:off x="3795382" y="1803403"/>
                <a:ext cx="642805" cy="642806"/>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6" name="椭圆 30"/>
              <p:cNvSpPr/>
              <p:nvPr/>
            </p:nvSpPr>
            <p:spPr>
              <a:xfrm flipH="1">
                <a:off x="3957938" y="1932699"/>
                <a:ext cx="321710" cy="384214"/>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bg1"/>
              </a:solidFill>
              <a:ln>
                <a:noFill/>
              </a:ln>
              <a:scene3d>
                <a:camera prst="orthographicFront">
                  <a:rot lat="0" lon="0" rev="0"/>
                </a:camera>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1000"/>
                                        <p:tgtEl>
                                          <p:spTgt spid="42"/>
                                        </p:tgtEl>
                                      </p:cBhvr>
                                    </p:animEffect>
                                    <p:anim calcmode="lin" valueType="num">
                                      <p:cBhvr>
                                        <p:cTn id="13" dur="1000" fill="hold"/>
                                        <p:tgtEl>
                                          <p:spTgt spid="42"/>
                                        </p:tgtEl>
                                        <p:attrNameLst>
                                          <p:attrName>ppt_x</p:attrName>
                                        </p:attrNameLst>
                                      </p:cBhvr>
                                      <p:tavLst>
                                        <p:tav tm="0">
                                          <p:val>
                                            <p:strVal val="#ppt_x"/>
                                          </p:val>
                                        </p:tav>
                                        <p:tav tm="100000">
                                          <p:val>
                                            <p:strVal val="#ppt_x"/>
                                          </p:val>
                                        </p:tav>
                                      </p:tavLst>
                                    </p:anim>
                                    <p:anim calcmode="lin" valueType="num">
                                      <p:cBhvr>
                                        <p:cTn id="14"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t="1341" b="1341"/>
          <a:stretch>
            <a:fillRect/>
          </a:stretch>
        </p:blipFill>
        <p:spPr>
          <a:xfrm>
            <a:off x="-1" y="0"/>
            <a:ext cx="12192002" cy="6858000"/>
          </a:xfrm>
          <a:prstGeom prst="rect">
            <a:avLst/>
          </a:prstGeom>
        </p:spPr>
      </p:pic>
      <p:sp>
        <p:nvSpPr>
          <p:cNvPr id="4" name="文本框 3"/>
          <p:cNvSpPr txBox="1"/>
          <p:nvPr/>
        </p:nvSpPr>
        <p:spPr>
          <a:xfrm>
            <a:off x="5132435" y="3013501"/>
            <a:ext cx="1927131" cy="830997"/>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0" normalizeH="0" baseline="0" noProof="0" dirty="0">
                <a:ln>
                  <a:noFill/>
                </a:ln>
                <a:gradFill flip="none" rotWithShape="1">
                  <a:gsLst>
                    <a:gs pos="0">
                      <a:srgbClr val="62FFFF"/>
                    </a:gs>
                    <a:gs pos="100000">
                      <a:srgbClr val="0D69FF"/>
                    </a:gs>
                  </a:gsLst>
                  <a:lin ang="2700000" scaled="1"/>
                  <a:tileRect/>
                </a:gradFill>
                <a:effectLst/>
                <a:uLnTx/>
                <a:uFillTx/>
                <a:latin typeface="Agency FB" panose="020B0503020202020204" pitchFamily="34" charset="0"/>
                <a:ea typeface="微软雅黑" panose="020B0503020204020204" charset="-122"/>
                <a:cs typeface="+mn-cs"/>
              </a:rPr>
              <a:t>PART  03</a:t>
            </a:r>
            <a:endParaRPr kumimoji="0" lang="zh-CN" altLang="en-US" sz="4800" b="0" i="0" u="none" strike="noStrike" kern="1200" cap="none" spc="0" normalizeH="0" baseline="0" noProof="0" dirty="0">
              <a:ln>
                <a:noFill/>
              </a:ln>
              <a:gradFill flip="none" rotWithShape="1">
                <a:gsLst>
                  <a:gs pos="0">
                    <a:srgbClr val="62FFFF"/>
                  </a:gs>
                  <a:gs pos="100000">
                    <a:srgbClr val="0D69FF"/>
                  </a:gs>
                </a:gsLst>
                <a:lin ang="2700000" scaled="1"/>
                <a:tileRect/>
              </a:gradFill>
              <a:effectLst/>
              <a:uLnTx/>
              <a:uFillTx/>
              <a:latin typeface="Agency FB" panose="020B0503020202020204" pitchFamily="34" charset="0"/>
              <a:ea typeface="微软雅黑" panose="020B0503020204020204" charset="-122"/>
              <a:cs typeface="+mn-cs"/>
            </a:endParaRPr>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520218" y="418450"/>
            <a:ext cx="5658081" cy="760635"/>
            <a:chOff x="520218" y="418450"/>
            <a:chExt cx="5658081" cy="760635"/>
          </a:xfrm>
        </p:grpSpPr>
        <p:sp>
          <p:nvSpPr>
            <p:cNvPr id="12" name="矩形: 圆角 11"/>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1301959" y="418450"/>
              <a:ext cx="4876340" cy="760635"/>
              <a:chOff x="1292231" y="418450"/>
              <a:chExt cx="4876340" cy="760635"/>
            </a:xfrm>
          </p:grpSpPr>
          <p:sp>
            <p:nvSpPr>
              <p:cNvPr id="15" name="文本框 14"/>
              <p:cNvSpPr txBox="1"/>
              <p:nvPr/>
            </p:nvSpPr>
            <p:spPr>
              <a:xfrm>
                <a:off x="1292231" y="418450"/>
                <a:ext cx="3295074"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smtClean="0">
                    <a:solidFill>
                      <a:srgbClr val="62FFFF"/>
                    </a:solidFill>
                    <a:latin typeface="微软雅黑" panose="020B0503020204020204" charset="-122"/>
                  </a:rPr>
                  <a:t>Executors</a:t>
                </a: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16" name="文本框 15"/>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zh-CN" altLang="en-US" sz="1200" dirty="0">
                    <a:solidFill>
                      <a:schemeClr val="bg1"/>
                    </a:solidFill>
                    <a:latin typeface="Agency FB" panose="020B0503020202020204" pitchFamily="34" charset="0"/>
                    <a:ea typeface="+mj-ea"/>
                  </a:rPr>
                  <a:t>通用线程池创建方法</a:t>
                </a:r>
                <a:endParaRPr lang="en-US" altLang="zh-CN" sz="1200" dirty="0">
                  <a:solidFill>
                    <a:schemeClr val="bg1"/>
                  </a:solidFill>
                  <a:latin typeface="Agency FB" panose="020B0503020202020204" pitchFamily="34" charset="0"/>
                  <a:ea typeface="+mj-ea"/>
                </a:endParaRPr>
              </a:p>
            </p:txBody>
          </p:sp>
        </p:grpSp>
        <p:sp>
          <p:nvSpPr>
            <p:cNvPr id="14"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0" name="组合 19"/>
          <p:cNvGrpSpPr/>
          <p:nvPr/>
        </p:nvGrpSpPr>
        <p:grpSpPr>
          <a:xfrm>
            <a:off x="1248880" y="2103119"/>
            <a:ext cx="9698520" cy="3570929"/>
            <a:chOff x="-2286766" y="1787957"/>
            <a:chExt cx="9698520" cy="968002"/>
          </a:xfrm>
        </p:grpSpPr>
        <p:sp>
          <p:nvSpPr>
            <p:cNvPr id="21" name="矩形 20"/>
            <p:cNvSpPr/>
            <p:nvPr/>
          </p:nvSpPr>
          <p:spPr>
            <a:xfrm>
              <a:off x="-2286766" y="2140581"/>
              <a:ext cx="9698520" cy="615378"/>
            </a:xfrm>
            <a:prstGeom prst="rect">
              <a:avLst/>
            </a:prstGeom>
          </p:spPr>
          <p:txBody>
            <a:bodyPr wrap="square">
              <a:spAutoFit/>
              <a:scene3d>
                <a:camera prst="orthographicFront"/>
                <a:lightRig rig="threePt" dir="t"/>
              </a:scene3d>
              <a:sp3d contourW="12700"/>
            </a:bodyPr>
            <a:lstStyle/>
            <a:p>
              <a:pPr>
                <a:lnSpc>
                  <a:spcPct val="120000"/>
                </a:lnSpc>
              </a:pPr>
              <a:r>
                <a:rPr lang="zh-CN" altLang="en-US" sz="2400" dirty="0">
                  <a:solidFill>
                    <a:prstClr val="white">
                      <a:alpha val="80000"/>
                    </a:prstClr>
                  </a:solidFill>
                </a:rPr>
                <a:t>它是一种用来处理大量短时间工作任务的线程池，具有几个 鲜明特点：它会试图缓存线程并重用，当无缓存线程可用时，就会创建新的工作线程；如 果线程闲置的时间超过 </a:t>
              </a:r>
              <a:r>
                <a:rPr lang="en-US" altLang="zh-CN" sz="2400" dirty="0">
                  <a:solidFill>
                    <a:prstClr val="white">
                      <a:alpha val="80000"/>
                    </a:prstClr>
                  </a:solidFill>
                </a:rPr>
                <a:t>60 </a:t>
              </a:r>
              <a:r>
                <a:rPr lang="zh-CN" altLang="en-US" sz="2400" dirty="0">
                  <a:solidFill>
                    <a:prstClr val="white">
                      <a:alpha val="80000"/>
                    </a:prstClr>
                  </a:solidFill>
                </a:rPr>
                <a:t>秒，则被终止并移出缓存；长时间闲置时，这种线程池，不会 消耗什么资源。其内部使用 </a:t>
              </a:r>
              <a:r>
                <a:rPr lang="en-US" altLang="zh-CN" sz="2400" dirty="0" err="1">
                  <a:solidFill>
                    <a:prstClr val="white">
                      <a:alpha val="80000"/>
                    </a:prstClr>
                  </a:solidFill>
                </a:rPr>
                <a:t>SynchronousQueue</a:t>
              </a:r>
              <a:r>
                <a:rPr lang="en-US" altLang="zh-CN" sz="2400" dirty="0">
                  <a:solidFill>
                    <a:prstClr val="white">
                      <a:alpha val="80000"/>
                    </a:prstClr>
                  </a:solidFill>
                </a:rPr>
                <a:t> </a:t>
              </a:r>
              <a:r>
                <a:rPr lang="zh-CN" altLang="en-US" sz="2400" dirty="0">
                  <a:solidFill>
                    <a:prstClr val="white">
                      <a:alpha val="80000"/>
                    </a:prstClr>
                  </a:solidFill>
                </a:rPr>
                <a:t>作为工作队列</a:t>
              </a:r>
              <a:endParaRPr lang="zh-CN" altLang="en-US" sz="2400" dirty="0">
                <a:solidFill>
                  <a:prstClr val="white">
                    <a:alpha val="80000"/>
                  </a:prstClr>
                </a:solidFill>
              </a:endParaRPr>
            </a:p>
          </p:txBody>
        </p:sp>
        <p:sp>
          <p:nvSpPr>
            <p:cNvPr id="22" name="矩形 21"/>
            <p:cNvSpPr/>
            <p:nvPr/>
          </p:nvSpPr>
          <p:spPr>
            <a:xfrm>
              <a:off x="-2286766" y="1787957"/>
              <a:ext cx="2890535" cy="394210"/>
            </a:xfrm>
            <a:prstGeom prst="rect">
              <a:avLst/>
            </a:prstGeom>
            <a:noFill/>
          </p:spPr>
          <p:txBody>
            <a:bodyPr wrap="none" rtlCol="0">
              <a:spAutoFit/>
              <a:scene3d>
                <a:camera prst="orthographicFront"/>
                <a:lightRig rig="threePt" dir="t"/>
              </a:scene3d>
              <a:sp3d contourW="12700"/>
            </a:bodyPr>
            <a:lstStyle/>
            <a:p>
              <a:pPr>
                <a:lnSpc>
                  <a:spcPct val="120000"/>
                </a:lnSpc>
              </a:pPr>
              <a:r>
                <a:rPr lang="en-US" altLang="zh-CN" b="1" dirty="0" err="1">
                  <a:solidFill>
                    <a:schemeClr val="bg1"/>
                  </a:solidFill>
                </a:rPr>
                <a:t>newCachedThreadPool</a:t>
              </a:r>
              <a:r>
                <a:rPr lang="en-US" altLang="zh-CN" b="1" dirty="0" smtClean="0">
                  <a:solidFill>
                    <a:schemeClr val="bg1"/>
                  </a:solidFill>
                </a:rPr>
                <a:t>()</a:t>
              </a:r>
              <a:endParaRPr lang="zh-CN" altLang="en-US" b="1" dirty="0">
                <a:solidFill>
                  <a:schemeClr val="bg1"/>
                </a:solidFill>
                <a:latin typeface="Arial" panose="020B0604020202020204"/>
                <a:ea typeface="微软雅黑" panose="020B0503020204020204" charset="-122"/>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1+#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520218" y="418450"/>
            <a:ext cx="5658081" cy="760635"/>
            <a:chOff x="520218" y="418450"/>
            <a:chExt cx="5658081" cy="760635"/>
          </a:xfrm>
        </p:grpSpPr>
        <p:sp>
          <p:nvSpPr>
            <p:cNvPr id="12" name="矩形: 圆角 11"/>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1301959" y="418450"/>
              <a:ext cx="4876340" cy="760635"/>
              <a:chOff x="1292231" y="418450"/>
              <a:chExt cx="4876340" cy="760635"/>
            </a:xfrm>
          </p:grpSpPr>
          <p:sp>
            <p:nvSpPr>
              <p:cNvPr id="15" name="文本框 14"/>
              <p:cNvSpPr txBox="1"/>
              <p:nvPr/>
            </p:nvSpPr>
            <p:spPr>
              <a:xfrm>
                <a:off x="1292231" y="418450"/>
                <a:ext cx="3295074"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smtClean="0">
                    <a:solidFill>
                      <a:srgbClr val="62FFFF"/>
                    </a:solidFill>
                    <a:latin typeface="微软雅黑" panose="020B0503020204020204" charset="-122"/>
                  </a:rPr>
                  <a:t>Executors</a:t>
                </a: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16" name="文本框 15"/>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zh-CN" altLang="en-US" sz="1200" dirty="0">
                    <a:solidFill>
                      <a:schemeClr val="bg1"/>
                    </a:solidFill>
                    <a:latin typeface="Agency FB" panose="020B0503020202020204" pitchFamily="34" charset="0"/>
                    <a:ea typeface="+mj-ea"/>
                  </a:rPr>
                  <a:t>通用线程池创建方法</a:t>
                </a:r>
                <a:endParaRPr lang="en-US" altLang="zh-CN" sz="1200" dirty="0">
                  <a:solidFill>
                    <a:schemeClr val="bg1"/>
                  </a:solidFill>
                  <a:latin typeface="Agency FB" panose="020B0503020202020204" pitchFamily="34" charset="0"/>
                  <a:ea typeface="+mj-ea"/>
                </a:endParaRPr>
              </a:p>
            </p:txBody>
          </p:sp>
        </p:grpSp>
        <p:sp>
          <p:nvSpPr>
            <p:cNvPr id="14"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0" name="组合 19"/>
          <p:cNvGrpSpPr/>
          <p:nvPr/>
        </p:nvGrpSpPr>
        <p:grpSpPr>
          <a:xfrm>
            <a:off x="1248880" y="2103119"/>
            <a:ext cx="9698520" cy="3570929"/>
            <a:chOff x="-2286766" y="1787957"/>
            <a:chExt cx="9698520" cy="968002"/>
          </a:xfrm>
        </p:grpSpPr>
        <p:sp>
          <p:nvSpPr>
            <p:cNvPr id="21" name="矩形 20"/>
            <p:cNvSpPr/>
            <p:nvPr/>
          </p:nvSpPr>
          <p:spPr>
            <a:xfrm>
              <a:off x="-2286766" y="2140581"/>
              <a:ext cx="9698520" cy="615378"/>
            </a:xfrm>
            <a:prstGeom prst="rect">
              <a:avLst/>
            </a:prstGeom>
          </p:spPr>
          <p:txBody>
            <a:bodyPr wrap="square">
              <a:spAutoFit/>
              <a:scene3d>
                <a:camera prst="orthographicFront"/>
                <a:lightRig rig="threePt" dir="t"/>
              </a:scene3d>
              <a:sp3d contourW="12700"/>
            </a:bodyPr>
            <a:lstStyle/>
            <a:p>
              <a:pPr>
                <a:lnSpc>
                  <a:spcPct val="120000"/>
                </a:lnSpc>
              </a:pPr>
              <a:r>
                <a:rPr lang="zh-CN" altLang="en-US" sz="2400" dirty="0">
                  <a:solidFill>
                    <a:prstClr val="white">
                      <a:alpha val="80000"/>
                    </a:prstClr>
                  </a:solidFill>
                </a:rPr>
                <a:t>重用指定数目（</a:t>
              </a:r>
              <a:r>
                <a:rPr lang="en-US" altLang="zh-CN" sz="2400" dirty="0" err="1">
                  <a:solidFill>
                    <a:prstClr val="white">
                      <a:alpha val="80000"/>
                    </a:prstClr>
                  </a:solidFill>
                </a:rPr>
                <a:t>nThreads</a:t>
              </a:r>
              <a:r>
                <a:rPr lang="zh-CN" altLang="en-US" sz="2400" dirty="0">
                  <a:solidFill>
                    <a:prstClr val="white">
                      <a:alpha val="80000"/>
                    </a:prstClr>
                  </a:solidFill>
                </a:rPr>
                <a:t>）的线程，其背后使 用的是无界的工作队列，任何时候最多有 </a:t>
              </a:r>
              <a:r>
                <a:rPr lang="en-US" altLang="zh-CN" sz="2400" dirty="0" err="1">
                  <a:solidFill>
                    <a:prstClr val="white">
                      <a:alpha val="80000"/>
                    </a:prstClr>
                  </a:solidFill>
                </a:rPr>
                <a:t>nThreads</a:t>
              </a:r>
              <a:r>
                <a:rPr lang="en-US" altLang="zh-CN" sz="2400" dirty="0">
                  <a:solidFill>
                    <a:prstClr val="white">
                      <a:alpha val="80000"/>
                    </a:prstClr>
                  </a:solidFill>
                </a:rPr>
                <a:t> </a:t>
              </a:r>
              <a:r>
                <a:rPr lang="zh-CN" altLang="en-US" sz="2400" dirty="0">
                  <a:solidFill>
                    <a:prstClr val="white">
                      <a:alpha val="80000"/>
                    </a:prstClr>
                  </a:solidFill>
                </a:rPr>
                <a:t>个工作线程是活动的。这意味着，如 果任务数量超过了活动队列数目，将在工作队列中等待空闲线程出现；如果有工作线程退 出，将会有新的工作线程被创建，以补足指定的数目 </a:t>
              </a:r>
              <a:r>
                <a:rPr lang="en-US" altLang="zh-CN" sz="2400" dirty="0" err="1">
                  <a:solidFill>
                    <a:prstClr val="white">
                      <a:alpha val="80000"/>
                    </a:prstClr>
                  </a:solidFill>
                </a:rPr>
                <a:t>nThreads</a:t>
              </a:r>
              <a:endParaRPr lang="zh-CN" altLang="en-US" sz="2400" dirty="0">
                <a:solidFill>
                  <a:prstClr val="white">
                    <a:alpha val="80000"/>
                  </a:prstClr>
                </a:solidFill>
              </a:endParaRPr>
            </a:p>
          </p:txBody>
        </p:sp>
        <p:sp>
          <p:nvSpPr>
            <p:cNvPr id="22" name="矩形 21"/>
            <p:cNvSpPr/>
            <p:nvPr/>
          </p:nvSpPr>
          <p:spPr>
            <a:xfrm>
              <a:off x="-2286766" y="1787957"/>
              <a:ext cx="4198585" cy="115136"/>
            </a:xfrm>
            <a:prstGeom prst="rect">
              <a:avLst/>
            </a:prstGeom>
            <a:noFill/>
          </p:spPr>
          <p:txBody>
            <a:bodyPr wrap="none" rtlCol="0">
              <a:spAutoFit/>
              <a:scene3d>
                <a:camera prst="orthographicFront"/>
                <a:lightRig rig="threePt" dir="t"/>
              </a:scene3d>
              <a:sp3d contourW="12700"/>
            </a:bodyPr>
            <a:lstStyle/>
            <a:p>
              <a:pPr>
                <a:lnSpc>
                  <a:spcPct val="120000"/>
                </a:lnSpc>
              </a:pPr>
              <a:r>
                <a:rPr lang="en-US" altLang="zh-CN" b="1" dirty="0" err="1">
                  <a:solidFill>
                    <a:schemeClr val="bg1"/>
                  </a:solidFill>
                </a:rPr>
                <a:t>newFixedThreadPool</a:t>
              </a:r>
              <a:r>
                <a:rPr lang="en-US" altLang="zh-CN" b="1" dirty="0">
                  <a:solidFill>
                    <a:schemeClr val="bg1"/>
                  </a:solidFill>
                </a:rPr>
                <a:t>(</a:t>
              </a:r>
              <a:r>
                <a:rPr lang="en-US" altLang="zh-CN" b="1" dirty="0" err="1">
                  <a:solidFill>
                    <a:schemeClr val="bg1"/>
                  </a:solidFill>
                </a:rPr>
                <a:t>int</a:t>
              </a:r>
              <a:r>
                <a:rPr lang="en-US" altLang="zh-CN" b="1" dirty="0">
                  <a:solidFill>
                    <a:schemeClr val="bg1"/>
                  </a:solidFill>
                </a:rPr>
                <a:t> </a:t>
              </a:r>
              <a:r>
                <a:rPr lang="en-US" altLang="zh-CN" b="1" dirty="0" err="1">
                  <a:solidFill>
                    <a:schemeClr val="bg1"/>
                  </a:solidFill>
                </a:rPr>
                <a:t>nThreads</a:t>
              </a:r>
              <a:r>
                <a:rPr lang="en-US" altLang="zh-CN" b="1" dirty="0" smtClean="0">
                  <a:solidFill>
                    <a:schemeClr val="bg1"/>
                  </a:solidFill>
                </a:rPr>
                <a:t>)</a:t>
              </a:r>
              <a:endParaRPr lang="zh-CN" altLang="en-US" b="1" dirty="0">
                <a:solidFill>
                  <a:schemeClr val="bg1"/>
                </a:solidFill>
                <a:latin typeface="Arial" panose="020B0604020202020204"/>
                <a:ea typeface="微软雅黑" panose="020B0503020204020204" charset="-122"/>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1+#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343492" y="426758"/>
            <a:ext cx="5505033" cy="1015663"/>
          </a:xfrm>
          <a:prstGeom prst="rect">
            <a:avLst/>
          </a:prstGeom>
          <a:noFill/>
        </p:spPr>
        <p:txBody>
          <a:bodyPr wrap="none" rtlCol="0">
            <a:spAutoFit/>
            <a:scene3d>
              <a:camera prst="orthographicFront"/>
              <a:lightRig rig="threePt" dir="t"/>
            </a:scene3d>
          </a:bodyPr>
          <a:lstStyle/>
          <a:p>
            <a:pPr algn="ctr"/>
            <a:r>
              <a:rPr lang="en-US" altLang="zh-CN" sz="6000" dirty="0" smtClean="0">
                <a:gradFill flip="none" rotWithShape="1">
                  <a:gsLst>
                    <a:gs pos="0">
                      <a:srgbClr val="62FFFF"/>
                    </a:gs>
                    <a:gs pos="100000">
                      <a:srgbClr val="0D69FF"/>
                    </a:gs>
                  </a:gsLst>
                  <a:lin ang="2700000" scaled="1"/>
                  <a:tileRect/>
                </a:gradFill>
                <a:latin typeface="Agency FB" panose="020B0503020202020204" pitchFamily="34" charset="0"/>
              </a:rPr>
              <a:t>Java.util.concurrent.*</a:t>
            </a:r>
            <a:endParaRPr lang="zh-CN" altLang="en-US" sz="6000" dirty="0">
              <a:gradFill flip="none" rotWithShape="1">
                <a:gsLst>
                  <a:gs pos="0">
                    <a:srgbClr val="62FFFF"/>
                  </a:gs>
                  <a:gs pos="100000">
                    <a:srgbClr val="0D69FF"/>
                  </a:gs>
                </a:gsLst>
                <a:lin ang="2700000" scaled="1"/>
                <a:tileRect/>
              </a:gradFill>
              <a:latin typeface="Agency FB" panose="020B0503020202020204" pitchFamily="34" charset="0"/>
            </a:endParaRPr>
          </a:p>
        </p:txBody>
      </p:sp>
      <p:cxnSp>
        <p:nvCxnSpPr>
          <p:cNvPr id="3" name="直接连接符 2"/>
          <p:cNvCxnSpPr/>
          <p:nvPr/>
        </p:nvCxnSpPr>
        <p:spPr>
          <a:xfrm>
            <a:off x="5615422" y="1467821"/>
            <a:ext cx="961157" cy="0"/>
          </a:xfrm>
          <a:prstGeom prst="line">
            <a:avLst/>
          </a:prstGeom>
          <a:ln w="38100">
            <a:solidFill>
              <a:srgbClr val="0D69FF"/>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1227015" y="2334338"/>
            <a:ext cx="4868985" cy="677796"/>
            <a:chOff x="520218" y="418450"/>
            <a:chExt cx="5658081" cy="787644"/>
          </a:xfrm>
        </p:grpSpPr>
        <p:sp>
          <p:nvSpPr>
            <p:cNvPr id="5" name="矩形: 圆角 4"/>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6" name="组合 5"/>
            <p:cNvGrpSpPr/>
            <p:nvPr/>
          </p:nvGrpSpPr>
          <p:grpSpPr>
            <a:xfrm>
              <a:off x="1301959" y="418450"/>
              <a:ext cx="4876340" cy="787644"/>
              <a:chOff x="1292231" y="418450"/>
              <a:chExt cx="4876340" cy="787644"/>
            </a:xfrm>
          </p:grpSpPr>
          <p:sp>
            <p:nvSpPr>
              <p:cNvPr id="8" name="文本框 7"/>
              <p:cNvSpPr txBox="1"/>
              <p:nvPr/>
            </p:nvSpPr>
            <p:spPr>
              <a:xfrm>
                <a:off x="1292231" y="418450"/>
                <a:ext cx="3295074" cy="536486"/>
              </a:xfrm>
              <a:prstGeom prst="rect">
                <a:avLst/>
              </a:prstGeom>
              <a:noFill/>
            </p:spPr>
            <p:txBody>
              <a:bodyPr wrap="square" rtlCol="0">
                <a:spAutoFit/>
                <a:scene3d>
                  <a:camera prst="orthographicFront"/>
                  <a:lightRig rig="threePt" dir="t"/>
                </a:scene3d>
                <a:sp3d contourW="12700"/>
              </a:bodyPr>
              <a:lstStyle/>
              <a:p>
                <a:pPr marR="0" lvl="0" algn="l" defTabSz="914400" rtl="0" eaLnBrk="1" fontAlgn="auto" latinLnBrk="0" hangingPunct="1">
                  <a:lnSpc>
                    <a:spcPct val="100000"/>
                  </a:lnSpc>
                  <a:spcBef>
                    <a:spcPts val="0"/>
                  </a:spcBef>
                  <a:spcAft>
                    <a:spcPts val="0"/>
                  </a:spcAft>
                  <a:buClrTx/>
                  <a:buSzTx/>
                  <a:defRPr/>
                </a:pPr>
                <a:r>
                  <a:rPr kumimoji="0" lang="zh-CN" altLang="en-US" sz="24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rPr>
                  <a:t>更高级的同步结构</a:t>
                </a:r>
                <a:endParaRPr kumimoji="0" lang="zh-CN" altLang="en-US" sz="24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9" name="文本框 8"/>
              <p:cNvSpPr txBox="1"/>
              <p:nvPr/>
            </p:nvSpPr>
            <p:spPr>
              <a:xfrm>
                <a:off x="1292231" y="902086"/>
                <a:ext cx="4876340" cy="304008"/>
              </a:xfrm>
              <a:prstGeom prst="rect">
                <a:avLst/>
              </a:prstGeom>
              <a:noFill/>
            </p:spPr>
            <p:txBody>
              <a:bodyPr wrap="square" rtlCol="0">
                <a:spAutoFit/>
                <a:scene3d>
                  <a:camera prst="orthographicFront"/>
                  <a:lightRig rig="threePt" dir="t"/>
                </a:scene3d>
                <a:sp3d contourW="12700"/>
              </a:bodyPr>
              <a:lstStyle/>
              <a:p>
                <a:r>
                  <a:rPr lang="en-US" altLang="zh-CN" sz="1100" dirty="0" err="1" smtClean="0">
                    <a:solidFill>
                      <a:schemeClr val="bg1"/>
                    </a:solidFill>
                    <a:latin typeface="Agency FB" panose="020B0503020202020204" pitchFamily="34" charset="0"/>
                    <a:ea typeface="+mj-ea"/>
                  </a:rPr>
                  <a:t>CountDownLatch</a:t>
                </a:r>
                <a:r>
                  <a:rPr lang="zh-CN" altLang="en-US" sz="1100" dirty="0" smtClean="0">
                    <a:solidFill>
                      <a:schemeClr val="bg1"/>
                    </a:solidFill>
                    <a:latin typeface="Agency FB" panose="020B0503020202020204" pitchFamily="34" charset="0"/>
                    <a:ea typeface="+mj-ea"/>
                  </a:rPr>
                  <a:t>、</a:t>
                </a:r>
                <a:r>
                  <a:rPr lang="en-US" altLang="zh-CN" sz="1100" dirty="0" err="1">
                    <a:solidFill>
                      <a:schemeClr val="bg1"/>
                    </a:solidFill>
                    <a:latin typeface="Agency FB" panose="020B0503020202020204" pitchFamily="34" charset="0"/>
                    <a:ea typeface="+mj-ea"/>
                  </a:rPr>
                  <a:t>CyclicBarrier</a:t>
                </a:r>
                <a:r>
                  <a:rPr lang="zh-CN" altLang="en-US" sz="1100" dirty="0">
                    <a:solidFill>
                      <a:schemeClr val="bg1"/>
                    </a:solidFill>
                    <a:latin typeface="Agency FB" panose="020B0503020202020204" pitchFamily="34" charset="0"/>
                    <a:ea typeface="+mj-ea"/>
                  </a:rPr>
                  <a:t>、</a:t>
                </a:r>
                <a:r>
                  <a:rPr lang="en-US" altLang="zh-CN" sz="1100" dirty="0">
                    <a:solidFill>
                      <a:schemeClr val="bg1"/>
                    </a:solidFill>
                    <a:latin typeface="Agency FB" panose="020B0503020202020204" pitchFamily="34" charset="0"/>
                    <a:ea typeface="+mj-ea"/>
                  </a:rPr>
                  <a:t>Semaphore </a:t>
                </a:r>
                <a:endParaRPr lang="en-US" altLang="zh-CN" sz="1100" dirty="0">
                  <a:solidFill>
                    <a:schemeClr val="bg1"/>
                  </a:solidFill>
                  <a:latin typeface="Agency FB" panose="020B0503020202020204" pitchFamily="34" charset="0"/>
                  <a:ea typeface="+mj-ea"/>
                </a:endParaRPr>
              </a:p>
            </p:txBody>
          </p:sp>
        </p:grpSp>
        <p:sp>
          <p:nvSpPr>
            <p:cNvPr id="7"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p>
          </p:txBody>
        </p:sp>
      </p:grpSp>
      <p:grpSp>
        <p:nvGrpSpPr>
          <p:cNvPr id="10" name="组合 9"/>
          <p:cNvGrpSpPr/>
          <p:nvPr/>
        </p:nvGrpSpPr>
        <p:grpSpPr>
          <a:xfrm>
            <a:off x="1227015" y="3570205"/>
            <a:ext cx="4868985" cy="847073"/>
            <a:chOff x="520218" y="418450"/>
            <a:chExt cx="5658081" cy="984355"/>
          </a:xfrm>
        </p:grpSpPr>
        <p:sp>
          <p:nvSpPr>
            <p:cNvPr id="11" name="矩形: 圆角 10"/>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2" name="组合 11"/>
            <p:cNvGrpSpPr/>
            <p:nvPr/>
          </p:nvGrpSpPr>
          <p:grpSpPr>
            <a:xfrm>
              <a:off x="1301959" y="418450"/>
              <a:ext cx="4876340" cy="984355"/>
              <a:chOff x="1292231" y="418450"/>
              <a:chExt cx="4876340" cy="984355"/>
            </a:xfrm>
          </p:grpSpPr>
          <p:sp>
            <p:nvSpPr>
              <p:cNvPr id="14" name="文本框 13"/>
              <p:cNvSpPr txBox="1"/>
              <p:nvPr/>
            </p:nvSpPr>
            <p:spPr>
              <a:xfrm>
                <a:off x="1292231" y="418450"/>
                <a:ext cx="4167945" cy="536486"/>
              </a:xfrm>
              <a:prstGeom prst="rect">
                <a:avLst/>
              </a:prstGeom>
              <a:noFill/>
            </p:spPr>
            <p:txBody>
              <a:bodyPr wrap="square" rtlCol="0">
                <a:spAutoFit/>
                <a:scene3d>
                  <a:camera prst="orthographicFront"/>
                  <a:lightRig rig="threePt" dir="t"/>
                </a:scene3d>
                <a:sp3d contourW="12700"/>
              </a:bodyPr>
              <a:lstStyle/>
              <a:p>
                <a:pPr lvl="0">
                  <a:defRPr/>
                </a:pPr>
                <a:r>
                  <a:rPr lang="zh-CN" altLang="en-US" sz="2400" b="1" dirty="0">
                    <a:solidFill>
                      <a:srgbClr val="62FFFF"/>
                    </a:solidFill>
                    <a:latin typeface="微软雅黑" panose="020B0503020204020204" charset="-122"/>
                    <a:ea typeface="微软雅黑" panose="020B0503020204020204" charset="-122"/>
                  </a:rPr>
                  <a:t>各种线程安全的容器</a:t>
                </a:r>
                <a:endParaRPr lang="zh-CN" altLang="en-US" sz="2400" b="1" dirty="0">
                  <a:solidFill>
                    <a:srgbClr val="62FFFF"/>
                  </a:solidFill>
                  <a:latin typeface="微软雅黑" panose="020B0503020204020204" charset="-122"/>
                  <a:ea typeface="微软雅黑" panose="020B0503020204020204" charset="-122"/>
                </a:endParaRPr>
              </a:p>
            </p:txBody>
          </p:sp>
          <p:sp>
            <p:nvSpPr>
              <p:cNvPr id="15" name="文本框 14"/>
              <p:cNvSpPr txBox="1"/>
              <p:nvPr/>
            </p:nvSpPr>
            <p:spPr>
              <a:xfrm>
                <a:off x="1292231" y="902086"/>
                <a:ext cx="4876340" cy="500719"/>
              </a:xfrm>
              <a:prstGeom prst="rect">
                <a:avLst/>
              </a:prstGeom>
              <a:noFill/>
            </p:spPr>
            <p:txBody>
              <a:bodyPr wrap="square" rtlCol="0">
                <a:spAutoFit/>
                <a:scene3d>
                  <a:camera prst="orthographicFront"/>
                  <a:lightRig rig="threePt" dir="t"/>
                </a:scene3d>
                <a:sp3d contourW="12700"/>
              </a:bodyPr>
              <a:lstStyle/>
              <a:p>
                <a:r>
                  <a:rPr lang="en-US" altLang="zh-CN" sz="1100" dirty="0" err="1">
                    <a:solidFill>
                      <a:schemeClr val="bg1"/>
                    </a:solidFill>
                    <a:latin typeface="Agency FB" panose="020B0503020202020204" pitchFamily="34" charset="0"/>
                    <a:ea typeface="+mj-ea"/>
                  </a:rPr>
                  <a:t>ConcurrentHashMap</a:t>
                </a:r>
                <a:r>
                  <a:rPr lang="zh-CN" altLang="en-US" sz="1100" dirty="0">
                    <a:solidFill>
                      <a:schemeClr val="bg1"/>
                    </a:solidFill>
                    <a:latin typeface="Agency FB" panose="020B0503020202020204" pitchFamily="34" charset="0"/>
                    <a:ea typeface="+mj-ea"/>
                  </a:rPr>
                  <a:t>、有序的 </a:t>
                </a:r>
                <a:r>
                  <a:rPr lang="en-US" altLang="zh-CN" sz="1100" dirty="0" err="1">
                    <a:solidFill>
                      <a:schemeClr val="bg1"/>
                    </a:solidFill>
                    <a:latin typeface="Agency FB" panose="020B0503020202020204" pitchFamily="34" charset="0"/>
                    <a:ea typeface="+mj-ea"/>
                  </a:rPr>
                  <a:t>ConcunrrentSkipListMap</a:t>
                </a:r>
                <a:r>
                  <a:rPr lang="zh-CN" altLang="en-US" sz="1100" dirty="0">
                    <a:solidFill>
                      <a:schemeClr val="bg1"/>
                    </a:solidFill>
                    <a:latin typeface="Agency FB" panose="020B0503020202020204" pitchFamily="34" charset="0"/>
                    <a:ea typeface="+mj-ea"/>
                  </a:rPr>
                  <a:t>，或者通过类似快照机制，实现线程安全的动态数组 </a:t>
                </a:r>
                <a:r>
                  <a:rPr lang="en-US" altLang="zh-CN" sz="1100" dirty="0" err="1">
                    <a:solidFill>
                      <a:schemeClr val="bg1"/>
                    </a:solidFill>
                    <a:latin typeface="Agency FB" panose="020B0503020202020204" pitchFamily="34" charset="0"/>
                    <a:ea typeface="+mj-ea"/>
                  </a:rPr>
                  <a:t>CopyOnWriteArrayList</a:t>
                </a:r>
                <a:endParaRPr lang="en-US" altLang="zh-CN" sz="1100" dirty="0">
                  <a:solidFill>
                    <a:schemeClr val="bg1"/>
                  </a:solidFill>
                  <a:latin typeface="Agency FB" panose="020B0503020202020204" pitchFamily="34" charset="0"/>
                  <a:ea typeface="+mj-ea"/>
                </a:endParaRPr>
              </a:p>
            </p:txBody>
          </p:sp>
        </p:grpSp>
        <p:sp>
          <p:nvSpPr>
            <p:cNvPr id="13"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p>
          </p:txBody>
        </p:sp>
      </p:grpSp>
      <p:grpSp>
        <p:nvGrpSpPr>
          <p:cNvPr id="16" name="组合 15"/>
          <p:cNvGrpSpPr/>
          <p:nvPr/>
        </p:nvGrpSpPr>
        <p:grpSpPr>
          <a:xfrm>
            <a:off x="1227015" y="4806071"/>
            <a:ext cx="4868985" cy="954795"/>
            <a:chOff x="520218" y="418450"/>
            <a:chExt cx="5658081" cy="1109536"/>
          </a:xfrm>
        </p:grpSpPr>
        <p:sp>
          <p:nvSpPr>
            <p:cNvPr id="17" name="矩形: 圆角 16"/>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18" name="组合 17"/>
            <p:cNvGrpSpPr/>
            <p:nvPr/>
          </p:nvGrpSpPr>
          <p:grpSpPr>
            <a:xfrm>
              <a:off x="1301959" y="418450"/>
              <a:ext cx="4876340" cy="1109536"/>
              <a:chOff x="1292231" y="418450"/>
              <a:chExt cx="4876340" cy="1109536"/>
            </a:xfrm>
          </p:grpSpPr>
          <p:sp>
            <p:nvSpPr>
              <p:cNvPr id="20" name="文本框 19"/>
              <p:cNvSpPr txBox="1"/>
              <p:nvPr/>
            </p:nvSpPr>
            <p:spPr>
              <a:xfrm>
                <a:off x="1292231" y="418450"/>
                <a:ext cx="3994696" cy="536487"/>
              </a:xfrm>
              <a:prstGeom prst="rect">
                <a:avLst/>
              </a:prstGeom>
              <a:noFill/>
            </p:spPr>
            <p:txBody>
              <a:bodyPr wrap="square" rtlCol="0">
                <a:spAutoFit/>
                <a:scene3d>
                  <a:camera prst="orthographicFront"/>
                  <a:lightRig rig="threePt" dir="t"/>
                </a:scene3d>
                <a:sp3d contourW="12700"/>
              </a:bodyPr>
              <a:lstStyle>
                <a:defPPr>
                  <a:defRPr lang="zh-CN"/>
                </a:defPPr>
                <a:lvl1pPr lvl="0">
                  <a:defRPr sz="2400" b="1">
                    <a:solidFill>
                      <a:srgbClr val="62FFFF"/>
                    </a:solidFill>
                    <a:latin typeface="微软雅黑" panose="020B0503020204020204" charset="-122"/>
                    <a:ea typeface="微软雅黑" panose="020B0503020204020204" charset="-122"/>
                  </a:defRPr>
                </a:lvl1pPr>
              </a:lstStyle>
              <a:p>
                <a:r>
                  <a:rPr lang="zh-CN" altLang="en-US" dirty="0"/>
                  <a:t>强大的 </a:t>
                </a:r>
                <a:r>
                  <a:rPr lang="en-US" altLang="zh-CN" dirty="0"/>
                  <a:t>Executor </a:t>
                </a:r>
                <a:r>
                  <a:rPr lang="zh-CN" altLang="en-US" dirty="0"/>
                  <a:t>框架</a:t>
                </a:r>
                <a:endParaRPr lang="zh-CN" altLang="en-US" dirty="0"/>
              </a:p>
            </p:txBody>
          </p:sp>
          <p:sp>
            <p:nvSpPr>
              <p:cNvPr id="21" name="文本框 20"/>
              <p:cNvSpPr txBox="1"/>
              <p:nvPr/>
            </p:nvSpPr>
            <p:spPr>
              <a:xfrm>
                <a:off x="1292231" y="902086"/>
                <a:ext cx="4876340" cy="625900"/>
              </a:xfrm>
              <a:prstGeom prst="rect">
                <a:avLst/>
              </a:prstGeom>
              <a:noFill/>
            </p:spPr>
            <p:txBody>
              <a:bodyPr wrap="square" rtlCol="0">
                <a:spAutoFit/>
                <a:scene3d>
                  <a:camera prst="orthographicFront"/>
                  <a:lightRig rig="threePt" dir="t"/>
                </a:scene3d>
                <a:sp3d contourW="12700"/>
              </a:bodyPr>
              <a:lstStyle/>
              <a:p>
                <a:r>
                  <a:rPr lang="zh-CN" altLang="en-US" sz="1100" dirty="0">
                    <a:solidFill>
                      <a:schemeClr val="bg1"/>
                    </a:solidFill>
                    <a:latin typeface="Agency FB" panose="020B0503020202020204" pitchFamily="34" charset="0"/>
                    <a:ea typeface="+mj-ea"/>
                  </a:rPr>
                  <a:t>可以创建各种不同类型的线程池，调度任务运行等，绝大部分情况下，不再需要自己从头实现线程池和任务调度</a:t>
                </a:r>
                <a:r>
                  <a:rPr lang="zh-CN" altLang="en-US" dirty="0"/>
                  <a:t>器</a:t>
                </a:r>
                <a:endParaRPr lang="en-US" altLang="zh-CN" sz="1100" dirty="0">
                  <a:solidFill>
                    <a:schemeClr val="bg1"/>
                  </a:solidFill>
                  <a:latin typeface="Agency FB" panose="020B0503020202020204" pitchFamily="34" charset="0"/>
                  <a:ea typeface="+mj-ea"/>
                </a:endParaRPr>
              </a:p>
            </p:txBody>
          </p:sp>
        </p:grpSp>
        <p:sp>
          <p:nvSpPr>
            <p:cNvPr id="19"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p>
          </p:txBody>
        </p:sp>
      </p:grpSp>
      <p:grpSp>
        <p:nvGrpSpPr>
          <p:cNvPr id="34" name="组合 33"/>
          <p:cNvGrpSpPr/>
          <p:nvPr/>
        </p:nvGrpSpPr>
        <p:grpSpPr>
          <a:xfrm>
            <a:off x="6419275" y="2334338"/>
            <a:ext cx="4868985" cy="677796"/>
            <a:chOff x="520218" y="418450"/>
            <a:chExt cx="5658081" cy="787644"/>
          </a:xfrm>
        </p:grpSpPr>
        <p:sp>
          <p:nvSpPr>
            <p:cNvPr id="35" name="矩形: 圆角 34"/>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36" name="组合 35"/>
            <p:cNvGrpSpPr/>
            <p:nvPr/>
          </p:nvGrpSpPr>
          <p:grpSpPr>
            <a:xfrm>
              <a:off x="1301959" y="418450"/>
              <a:ext cx="4876340" cy="787644"/>
              <a:chOff x="1292231" y="418450"/>
              <a:chExt cx="4876340" cy="787644"/>
            </a:xfrm>
          </p:grpSpPr>
          <p:sp>
            <p:nvSpPr>
              <p:cNvPr id="38" name="文本框 37"/>
              <p:cNvSpPr txBox="1"/>
              <p:nvPr/>
            </p:nvSpPr>
            <p:spPr>
              <a:xfrm>
                <a:off x="1292231" y="418450"/>
                <a:ext cx="4059308" cy="536486"/>
              </a:xfrm>
              <a:prstGeom prst="rect">
                <a:avLst/>
              </a:prstGeom>
              <a:noFill/>
            </p:spPr>
            <p:txBody>
              <a:bodyPr wrap="square" rtlCol="0">
                <a:spAutoFit/>
                <a:scene3d>
                  <a:camera prst="orthographicFront"/>
                  <a:lightRig rig="threePt" dir="t"/>
                </a:scene3d>
                <a:sp3d contourW="12700"/>
              </a:bodyPr>
              <a:lstStyle/>
              <a:p>
                <a:pPr marR="0" lvl="0" algn="l" defTabSz="914400" rtl="0" eaLnBrk="1" fontAlgn="auto" latinLnBrk="0" hangingPunct="1">
                  <a:lnSpc>
                    <a:spcPct val="100000"/>
                  </a:lnSpc>
                  <a:spcBef>
                    <a:spcPts val="0"/>
                  </a:spcBef>
                  <a:spcAft>
                    <a:spcPts val="0"/>
                  </a:spcAft>
                  <a:buClrTx/>
                  <a:buSzTx/>
                  <a:defRPr/>
                </a:pPr>
                <a:r>
                  <a:rPr kumimoji="0" lang="zh-CN" altLang="en-US" sz="24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rPr>
                  <a:t>更丰富的多线程操作</a:t>
                </a:r>
                <a:endParaRPr kumimoji="0" lang="zh-CN" altLang="en-US" sz="24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39" name="文本框 38"/>
              <p:cNvSpPr txBox="1"/>
              <p:nvPr/>
            </p:nvSpPr>
            <p:spPr>
              <a:xfrm>
                <a:off x="1292231" y="902086"/>
                <a:ext cx="4876340" cy="304008"/>
              </a:xfrm>
              <a:prstGeom prst="rect">
                <a:avLst/>
              </a:prstGeom>
              <a:noFill/>
            </p:spPr>
            <p:txBody>
              <a:bodyPr wrap="square" rtlCol="0">
                <a:spAutoFit/>
                <a:scene3d>
                  <a:camera prst="orthographicFront"/>
                  <a:lightRig rig="threePt" dir="t"/>
                </a:scene3d>
                <a:sp3d contourW="12700"/>
              </a:bodyPr>
              <a:lstStyle/>
              <a:p>
                <a:r>
                  <a:rPr lang="zh-CN" altLang="en-US" sz="1100" dirty="0">
                    <a:solidFill>
                      <a:schemeClr val="bg1"/>
                    </a:solidFill>
                    <a:latin typeface="Agency FB" panose="020B0503020202020204" pitchFamily="34" charset="0"/>
                    <a:ea typeface="+mj-ea"/>
                  </a:rPr>
                  <a:t>利用 </a:t>
                </a:r>
                <a:r>
                  <a:rPr lang="en-US" altLang="zh-CN" sz="1100" dirty="0">
                    <a:solidFill>
                      <a:schemeClr val="bg1"/>
                    </a:solidFill>
                    <a:latin typeface="Agency FB" panose="020B0503020202020204" pitchFamily="34" charset="0"/>
                    <a:ea typeface="+mj-ea"/>
                  </a:rPr>
                  <a:t>Semaphore </a:t>
                </a:r>
                <a:r>
                  <a:rPr lang="zh-CN" altLang="en-US" sz="1100" dirty="0">
                    <a:solidFill>
                      <a:schemeClr val="bg1"/>
                    </a:solidFill>
                    <a:latin typeface="Agency FB" panose="020B0503020202020204" pitchFamily="34" charset="0"/>
                    <a:ea typeface="+mj-ea"/>
                  </a:rPr>
                  <a:t>作为资源控制器，限制同时进行工作的线程数量</a:t>
                </a:r>
                <a:endParaRPr lang="en-US" altLang="zh-CN" sz="1100" dirty="0">
                  <a:solidFill>
                    <a:schemeClr val="bg1"/>
                  </a:solidFill>
                  <a:latin typeface="Agency FB" panose="020B0503020202020204" pitchFamily="34" charset="0"/>
                  <a:ea typeface="+mj-ea"/>
                </a:endParaRPr>
              </a:p>
            </p:txBody>
          </p:sp>
        </p:grpSp>
        <p:sp>
          <p:nvSpPr>
            <p:cNvPr id="37"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p>
          </p:txBody>
        </p:sp>
      </p:grpSp>
      <p:grpSp>
        <p:nvGrpSpPr>
          <p:cNvPr id="40" name="组合 39"/>
          <p:cNvGrpSpPr/>
          <p:nvPr/>
        </p:nvGrpSpPr>
        <p:grpSpPr>
          <a:xfrm>
            <a:off x="6419275" y="3570205"/>
            <a:ext cx="4868985" cy="847073"/>
            <a:chOff x="520218" y="418450"/>
            <a:chExt cx="5658081" cy="984355"/>
          </a:xfrm>
        </p:grpSpPr>
        <p:sp>
          <p:nvSpPr>
            <p:cNvPr id="41" name="矩形: 圆角 40"/>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42" name="组合 41"/>
            <p:cNvGrpSpPr/>
            <p:nvPr/>
          </p:nvGrpSpPr>
          <p:grpSpPr>
            <a:xfrm>
              <a:off x="1301959" y="418450"/>
              <a:ext cx="4876340" cy="984355"/>
              <a:chOff x="1292231" y="418450"/>
              <a:chExt cx="4876340" cy="984355"/>
            </a:xfrm>
          </p:grpSpPr>
          <p:sp>
            <p:nvSpPr>
              <p:cNvPr id="44" name="文本框 43"/>
              <p:cNvSpPr txBox="1"/>
              <p:nvPr/>
            </p:nvSpPr>
            <p:spPr>
              <a:xfrm>
                <a:off x="1292231" y="418450"/>
                <a:ext cx="3295074" cy="536485"/>
              </a:xfrm>
              <a:prstGeom prst="rect">
                <a:avLst/>
              </a:prstGeom>
              <a:noFill/>
            </p:spPr>
            <p:txBody>
              <a:bodyPr wrap="square" rtlCol="0">
                <a:spAutoFit/>
                <a:scene3d>
                  <a:camera prst="orthographicFront"/>
                  <a:lightRig rig="threePt" dir="t"/>
                </a:scene3d>
                <a:sp3d contourW="12700"/>
              </a:bodyPr>
              <a:lstStyle/>
              <a:p>
                <a:pPr lvl="0">
                  <a:defRPr/>
                </a:pPr>
                <a:r>
                  <a:rPr lang="zh-CN" altLang="en-US" sz="2400" b="1" dirty="0">
                    <a:solidFill>
                      <a:srgbClr val="62FFFF"/>
                    </a:solidFill>
                    <a:latin typeface="微软雅黑" panose="020B0503020204020204" charset="-122"/>
                    <a:ea typeface="微软雅黑" panose="020B0503020204020204" charset="-122"/>
                  </a:rPr>
                  <a:t>各种并发队列实现</a:t>
                </a:r>
                <a:endParaRPr lang="zh-CN" altLang="en-US" sz="2400" b="1" dirty="0">
                  <a:solidFill>
                    <a:srgbClr val="62FFFF"/>
                  </a:solidFill>
                  <a:latin typeface="微软雅黑" panose="020B0503020204020204" charset="-122"/>
                  <a:ea typeface="微软雅黑" panose="020B0503020204020204" charset="-122"/>
                </a:endParaRPr>
              </a:p>
            </p:txBody>
          </p:sp>
          <p:sp>
            <p:nvSpPr>
              <p:cNvPr id="45" name="文本框 44"/>
              <p:cNvSpPr txBox="1"/>
              <p:nvPr/>
            </p:nvSpPr>
            <p:spPr>
              <a:xfrm>
                <a:off x="1292231" y="902086"/>
                <a:ext cx="4876340" cy="500719"/>
              </a:xfrm>
              <a:prstGeom prst="rect">
                <a:avLst/>
              </a:prstGeom>
              <a:noFill/>
            </p:spPr>
            <p:txBody>
              <a:bodyPr wrap="square" rtlCol="0">
                <a:spAutoFit/>
                <a:scene3d>
                  <a:camera prst="orthographicFront"/>
                  <a:lightRig rig="threePt" dir="t"/>
                </a:scene3d>
                <a:sp3d contourW="12700"/>
              </a:bodyPr>
              <a:lstStyle/>
              <a:p>
                <a:r>
                  <a:rPr lang="zh-CN" altLang="en-US" sz="1100" dirty="0">
                    <a:solidFill>
                      <a:schemeClr val="bg1"/>
                    </a:solidFill>
                    <a:latin typeface="Agency FB" panose="020B0503020202020204" pitchFamily="34" charset="0"/>
                    <a:ea typeface="+mj-ea"/>
                  </a:rPr>
                  <a:t>各种 </a:t>
                </a:r>
                <a:r>
                  <a:rPr lang="en-US" altLang="zh-CN" sz="1100" dirty="0" err="1">
                    <a:solidFill>
                      <a:schemeClr val="bg1"/>
                    </a:solidFill>
                    <a:latin typeface="Agency FB" panose="020B0503020202020204" pitchFamily="34" charset="0"/>
                    <a:ea typeface="+mj-ea"/>
                  </a:rPr>
                  <a:t>BlockedQueue</a:t>
                </a:r>
                <a:r>
                  <a:rPr lang="en-US" altLang="zh-CN" sz="1100" dirty="0">
                    <a:solidFill>
                      <a:schemeClr val="bg1"/>
                    </a:solidFill>
                    <a:latin typeface="Agency FB" panose="020B0503020202020204" pitchFamily="34" charset="0"/>
                    <a:ea typeface="+mj-ea"/>
                  </a:rPr>
                  <a:t> </a:t>
                </a:r>
                <a:r>
                  <a:rPr lang="zh-CN" altLang="en-US" sz="1100" dirty="0">
                    <a:solidFill>
                      <a:schemeClr val="bg1"/>
                    </a:solidFill>
                    <a:latin typeface="Agency FB" panose="020B0503020202020204" pitchFamily="34" charset="0"/>
                    <a:ea typeface="+mj-ea"/>
                  </a:rPr>
                  <a:t>实现，比较典型的 </a:t>
                </a:r>
                <a:r>
                  <a:rPr lang="en-US" altLang="zh-CN" sz="1100" dirty="0" err="1">
                    <a:solidFill>
                      <a:schemeClr val="bg1"/>
                    </a:solidFill>
                    <a:latin typeface="Agency FB" panose="020B0503020202020204" pitchFamily="34" charset="0"/>
                    <a:ea typeface="+mj-ea"/>
                  </a:rPr>
                  <a:t>ArrayBlockingQueue</a:t>
                </a:r>
                <a:r>
                  <a:rPr lang="zh-CN" altLang="en-US" sz="1100" dirty="0">
                    <a:solidFill>
                      <a:schemeClr val="bg1"/>
                    </a:solidFill>
                    <a:latin typeface="Agency FB" panose="020B0503020202020204" pitchFamily="34" charset="0"/>
                    <a:ea typeface="+mj-ea"/>
                  </a:rPr>
                  <a:t>、 </a:t>
                </a:r>
                <a:r>
                  <a:rPr lang="en-US" altLang="zh-CN" sz="1100" dirty="0" err="1">
                    <a:solidFill>
                      <a:schemeClr val="bg1"/>
                    </a:solidFill>
                    <a:latin typeface="Agency FB" panose="020B0503020202020204" pitchFamily="34" charset="0"/>
                    <a:ea typeface="+mj-ea"/>
                  </a:rPr>
                  <a:t>SynchorousQueue</a:t>
                </a:r>
                <a:r>
                  <a:rPr lang="en-US" altLang="zh-CN" sz="1100" dirty="0">
                    <a:solidFill>
                      <a:schemeClr val="bg1"/>
                    </a:solidFill>
                    <a:latin typeface="Agency FB" panose="020B0503020202020204" pitchFamily="34" charset="0"/>
                    <a:ea typeface="+mj-ea"/>
                  </a:rPr>
                  <a:t> </a:t>
                </a:r>
                <a:r>
                  <a:rPr lang="zh-CN" altLang="en-US" sz="1100" dirty="0">
                    <a:solidFill>
                      <a:schemeClr val="bg1"/>
                    </a:solidFill>
                    <a:latin typeface="Agency FB" panose="020B0503020202020204" pitchFamily="34" charset="0"/>
                    <a:ea typeface="+mj-ea"/>
                  </a:rPr>
                  <a:t>或针对特定场景的 </a:t>
                </a:r>
                <a:r>
                  <a:rPr lang="en-US" altLang="zh-CN" sz="1100" dirty="0" err="1">
                    <a:solidFill>
                      <a:schemeClr val="bg1"/>
                    </a:solidFill>
                    <a:latin typeface="Agency FB" panose="020B0503020202020204" pitchFamily="34" charset="0"/>
                    <a:ea typeface="+mj-ea"/>
                  </a:rPr>
                  <a:t>PriorityBlockingQueue</a:t>
                </a:r>
                <a:r>
                  <a:rPr lang="en-US" altLang="zh-CN" sz="1100" dirty="0">
                    <a:solidFill>
                      <a:schemeClr val="bg1"/>
                    </a:solidFill>
                    <a:latin typeface="Agency FB" panose="020B0503020202020204" pitchFamily="34" charset="0"/>
                    <a:ea typeface="+mj-ea"/>
                  </a:rPr>
                  <a:t> </a:t>
                </a:r>
                <a:r>
                  <a:rPr lang="zh-CN" altLang="en-US" sz="1100" dirty="0">
                    <a:solidFill>
                      <a:schemeClr val="bg1"/>
                    </a:solidFill>
                    <a:latin typeface="Agency FB" panose="020B0503020202020204" pitchFamily="34" charset="0"/>
                    <a:ea typeface="+mj-ea"/>
                  </a:rPr>
                  <a:t>等</a:t>
                </a:r>
                <a:endParaRPr lang="en-US" altLang="zh-CN" sz="1100" dirty="0">
                  <a:solidFill>
                    <a:schemeClr val="bg1"/>
                  </a:solidFill>
                  <a:latin typeface="Agency FB" panose="020B0503020202020204" pitchFamily="34" charset="0"/>
                  <a:ea typeface="+mj-ea"/>
                </a:endParaRPr>
              </a:p>
            </p:txBody>
          </p:sp>
        </p:grpSp>
        <p:sp>
          <p:nvSpPr>
            <p:cNvPr id="43"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p>
          </p:txBody>
        </p:sp>
      </p:grpSp>
      <p:grpSp>
        <p:nvGrpSpPr>
          <p:cNvPr id="46" name="组合 45"/>
          <p:cNvGrpSpPr/>
          <p:nvPr/>
        </p:nvGrpSpPr>
        <p:grpSpPr>
          <a:xfrm>
            <a:off x="6419275" y="4806071"/>
            <a:ext cx="4868985" cy="677796"/>
            <a:chOff x="520218" y="418450"/>
            <a:chExt cx="5658081" cy="787644"/>
          </a:xfrm>
        </p:grpSpPr>
        <p:sp>
          <p:nvSpPr>
            <p:cNvPr id="47" name="矩形: 圆角 46"/>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nvGrpSpPr>
            <p:cNvPr id="48" name="组合 47"/>
            <p:cNvGrpSpPr/>
            <p:nvPr/>
          </p:nvGrpSpPr>
          <p:grpSpPr>
            <a:xfrm>
              <a:off x="1301959" y="418450"/>
              <a:ext cx="4876340" cy="787644"/>
              <a:chOff x="1292231" y="418450"/>
              <a:chExt cx="4876340" cy="787644"/>
            </a:xfrm>
          </p:grpSpPr>
          <p:sp>
            <p:nvSpPr>
              <p:cNvPr id="50" name="文本框 49"/>
              <p:cNvSpPr txBox="1"/>
              <p:nvPr/>
            </p:nvSpPr>
            <p:spPr>
              <a:xfrm>
                <a:off x="1292231" y="418450"/>
                <a:ext cx="3295074" cy="536485"/>
              </a:xfrm>
              <a:prstGeom prst="rect">
                <a:avLst/>
              </a:prstGeom>
              <a:noFill/>
            </p:spPr>
            <p:txBody>
              <a:bodyPr wrap="square" rtlCol="0">
                <a:spAutoFit/>
                <a:scene3d>
                  <a:camera prst="orthographicFront"/>
                  <a:lightRig rig="threePt" dir="t"/>
                </a:scene3d>
                <a:sp3d contourW="12700"/>
              </a:bodyPr>
              <a:lstStyle/>
              <a:p>
                <a:pPr marR="0" lvl="0" algn="l" defTabSz="914400" rtl="0" eaLnBrk="1" fontAlgn="auto" latinLnBrk="0" hangingPunct="1">
                  <a:lnSpc>
                    <a:spcPct val="100000"/>
                  </a:lnSpc>
                  <a:spcBef>
                    <a:spcPts val="0"/>
                  </a:spcBef>
                  <a:spcAft>
                    <a:spcPts val="0"/>
                  </a:spcAft>
                  <a:buClrTx/>
                  <a:buSzTx/>
                  <a:defRPr/>
                </a:pPr>
                <a:r>
                  <a:rPr kumimoji="0" lang="zh-CN" altLang="en-US" sz="2400" b="1" i="0" u="none" strike="noStrike" kern="1200" cap="none" spc="0" normalizeH="0" baseline="0" noProof="0" dirty="0" smtClean="0">
                    <a:ln>
                      <a:noFill/>
                    </a:ln>
                    <a:solidFill>
                      <a:srgbClr val="62FFFF"/>
                    </a:solidFill>
                    <a:effectLst/>
                    <a:uLnTx/>
                    <a:uFillTx/>
                    <a:latin typeface="微软雅黑" panose="020B0503020204020204" charset="-122"/>
                    <a:ea typeface="微软雅黑" panose="020B0503020204020204" charset="-122"/>
                    <a:cs typeface="+mn-cs"/>
                  </a:rPr>
                  <a:t>。。。。。。</a:t>
                </a:r>
                <a:endParaRPr kumimoji="0" lang="zh-CN" altLang="en-US" sz="24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51" name="文本框 50"/>
              <p:cNvSpPr txBox="1"/>
              <p:nvPr/>
            </p:nvSpPr>
            <p:spPr>
              <a:xfrm>
                <a:off x="1292231" y="902086"/>
                <a:ext cx="4876340" cy="304008"/>
              </a:xfrm>
              <a:prstGeom prst="rect">
                <a:avLst/>
              </a:prstGeom>
              <a:noFill/>
            </p:spPr>
            <p:txBody>
              <a:bodyPr wrap="square" rtlCol="0">
                <a:spAutoFit/>
                <a:scene3d>
                  <a:camera prst="orthographicFront"/>
                  <a:lightRig rig="threePt" dir="t"/>
                </a:scene3d>
                <a:sp3d contourW="12700"/>
              </a:bodyPr>
              <a:lstStyle/>
              <a:p>
                <a:endParaRPr lang="en-US" altLang="zh-CN" sz="1100" dirty="0">
                  <a:solidFill>
                    <a:schemeClr val="bg1"/>
                  </a:solidFill>
                  <a:latin typeface="Agency FB" panose="020B0503020202020204" pitchFamily="34" charset="0"/>
                  <a:ea typeface="+mj-ea"/>
                </a:endParaRPr>
              </a:p>
            </p:txBody>
          </p:sp>
        </p:grpSp>
        <p:sp>
          <p:nvSpPr>
            <p:cNvPr id="49"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600"/>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par>
                                <p:cTn id="9" presetID="12" presetClass="entr" presetSubtype="8" fill="hold" nodeType="withEffect">
                                  <p:stCondLst>
                                    <p:cond delay="25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p:tgtEl>
                                          <p:spTgt spid="34"/>
                                        </p:tgtEl>
                                        <p:attrNameLst>
                                          <p:attrName>ppt_x</p:attrName>
                                        </p:attrNameLst>
                                      </p:cBhvr>
                                      <p:tavLst>
                                        <p:tav tm="0">
                                          <p:val>
                                            <p:strVal val="#ppt_x-#ppt_w*1.125000"/>
                                          </p:val>
                                        </p:tav>
                                        <p:tav tm="100000">
                                          <p:val>
                                            <p:strVal val="#ppt_x"/>
                                          </p:val>
                                        </p:tav>
                                      </p:tavLst>
                                    </p:anim>
                                    <p:animEffect transition="in" filter="wipe(right)">
                                      <p:cBhvr>
                                        <p:cTn id="12" dur="500"/>
                                        <p:tgtEl>
                                          <p:spTgt spid="34"/>
                                        </p:tgtEl>
                                      </p:cBhvr>
                                    </p:animEffect>
                                  </p:childTnLst>
                                </p:cTn>
                              </p:par>
                              <p:par>
                                <p:cTn id="13" presetID="12" presetClass="entr" presetSubtype="8" fill="hold" nodeType="withEffect">
                                  <p:stCondLst>
                                    <p:cond delay="5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p:tgtEl>
                                          <p:spTgt spid="10"/>
                                        </p:tgtEl>
                                        <p:attrNameLst>
                                          <p:attrName>ppt_x</p:attrName>
                                        </p:attrNameLst>
                                      </p:cBhvr>
                                      <p:tavLst>
                                        <p:tav tm="0">
                                          <p:val>
                                            <p:strVal val="#ppt_x-#ppt_w*1.125000"/>
                                          </p:val>
                                        </p:tav>
                                        <p:tav tm="100000">
                                          <p:val>
                                            <p:strVal val="#ppt_x"/>
                                          </p:val>
                                        </p:tav>
                                      </p:tavLst>
                                    </p:anim>
                                    <p:animEffect transition="in" filter="wipe(right)">
                                      <p:cBhvr>
                                        <p:cTn id="16" dur="500"/>
                                        <p:tgtEl>
                                          <p:spTgt spid="10"/>
                                        </p:tgtEl>
                                      </p:cBhvr>
                                    </p:animEffect>
                                  </p:childTnLst>
                                </p:cTn>
                              </p:par>
                              <p:par>
                                <p:cTn id="17" presetID="12" presetClass="entr" presetSubtype="8" fill="hold" nodeType="withEffect">
                                  <p:stCondLst>
                                    <p:cond delay="75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500"/>
                                        <p:tgtEl>
                                          <p:spTgt spid="40"/>
                                        </p:tgtEl>
                                        <p:attrNameLst>
                                          <p:attrName>ppt_x</p:attrName>
                                        </p:attrNameLst>
                                      </p:cBhvr>
                                      <p:tavLst>
                                        <p:tav tm="0">
                                          <p:val>
                                            <p:strVal val="#ppt_x-#ppt_w*1.125000"/>
                                          </p:val>
                                        </p:tav>
                                        <p:tav tm="100000">
                                          <p:val>
                                            <p:strVal val="#ppt_x"/>
                                          </p:val>
                                        </p:tav>
                                      </p:tavLst>
                                    </p:anim>
                                    <p:animEffect transition="in" filter="wipe(right)">
                                      <p:cBhvr>
                                        <p:cTn id="20" dur="500"/>
                                        <p:tgtEl>
                                          <p:spTgt spid="40"/>
                                        </p:tgtEl>
                                      </p:cBhvr>
                                    </p:animEffect>
                                  </p:childTnLst>
                                </p:cTn>
                              </p:par>
                              <p:par>
                                <p:cTn id="21" presetID="12" presetClass="entr" presetSubtype="8" fill="hold" nodeType="withEffect">
                                  <p:stCondLst>
                                    <p:cond delay="10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p:tgtEl>
                                          <p:spTgt spid="16"/>
                                        </p:tgtEl>
                                        <p:attrNameLst>
                                          <p:attrName>ppt_x</p:attrName>
                                        </p:attrNameLst>
                                      </p:cBhvr>
                                      <p:tavLst>
                                        <p:tav tm="0">
                                          <p:val>
                                            <p:strVal val="#ppt_x-#ppt_w*1.125000"/>
                                          </p:val>
                                        </p:tav>
                                        <p:tav tm="100000">
                                          <p:val>
                                            <p:strVal val="#ppt_x"/>
                                          </p:val>
                                        </p:tav>
                                      </p:tavLst>
                                    </p:anim>
                                    <p:animEffect transition="in" filter="wipe(right)">
                                      <p:cBhvr>
                                        <p:cTn id="24" dur="500"/>
                                        <p:tgtEl>
                                          <p:spTgt spid="16"/>
                                        </p:tgtEl>
                                      </p:cBhvr>
                                    </p:animEffect>
                                  </p:childTnLst>
                                </p:cTn>
                              </p:par>
                              <p:par>
                                <p:cTn id="25" presetID="12" presetClass="entr" presetSubtype="8" fill="hold" nodeType="withEffect">
                                  <p:stCondLst>
                                    <p:cond delay="1250"/>
                                  </p:stCondLst>
                                  <p:childTnLst>
                                    <p:set>
                                      <p:cBhvr>
                                        <p:cTn id="26" dur="1" fill="hold">
                                          <p:stCondLst>
                                            <p:cond delay="0"/>
                                          </p:stCondLst>
                                        </p:cTn>
                                        <p:tgtEl>
                                          <p:spTgt spid="46"/>
                                        </p:tgtEl>
                                        <p:attrNameLst>
                                          <p:attrName>style.visibility</p:attrName>
                                        </p:attrNameLst>
                                      </p:cBhvr>
                                      <p:to>
                                        <p:strVal val="visible"/>
                                      </p:to>
                                    </p:set>
                                    <p:anim calcmode="lin" valueType="num">
                                      <p:cBhvr additive="base">
                                        <p:cTn id="27" dur="500"/>
                                        <p:tgtEl>
                                          <p:spTgt spid="46"/>
                                        </p:tgtEl>
                                        <p:attrNameLst>
                                          <p:attrName>ppt_x</p:attrName>
                                        </p:attrNameLst>
                                      </p:cBhvr>
                                      <p:tavLst>
                                        <p:tav tm="0">
                                          <p:val>
                                            <p:strVal val="#ppt_x-#ppt_w*1.125000"/>
                                          </p:val>
                                        </p:tav>
                                        <p:tav tm="100000">
                                          <p:val>
                                            <p:strVal val="#ppt_x"/>
                                          </p:val>
                                        </p:tav>
                                      </p:tavLst>
                                    </p:anim>
                                    <p:animEffect transition="in" filter="wipe(right)">
                                      <p:cBhvr>
                                        <p:cTn id="28"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520218" y="418450"/>
            <a:ext cx="5658081" cy="760635"/>
            <a:chOff x="520218" y="418450"/>
            <a:chExt cx="5658081" cy="760635"/>
          </a:xfrm>
        </p:grpSpPr>
        <p:sp>
          <p:nvSpPr>
            <p:cNvPr id="12" name="矩形: 圆角 11"/>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1301959" y="418450"/>
              <a:ext cx="4876340" cy="760635"/>
              <a:chOff x="1292231" y="418450"/>
              <a:chExt cx="4876340" cy="760635"/>
            </a:xfrm>
          </p:grpSpPr>
          <p:sp>
            <p:nvSpPr>
              <p:cNvPr id="15" name="文本框 14"/>
              <p:cNvSpPr txBox="1"/>
              <p:nvPr/>
            </p:nvSpPr>
            <p:spPr>
              <a:xfrm>
                <a:off x="1292231" y="418450"/>
                <a:ext cx="3295074"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smtClean="0">
                    <a:solidFill>
                      <a:srgbClr val="62FFFF"/>
                    </a:solidFill>
                    <a:latin typeface="微软雅黑" panose="020B0503020204020204" charset="-122"/>
                  </a:rPr>
                  <a:t>Executors</a:t>
                </a: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16" name="文本框 15"/>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zh-CN" altLang="en-US" sz="1200" dirty="0">
                    <a:solidFill>
                      <a:schemeClr val="bg1"/>
                    </a:solidFill>
                    <a:latin typeface="Agency FB" panose="020B0503020202020204" pitchFamily="34" charset="0"/>
                    <a:ea typeface="+mj-ea"/>
                  </a:rPr>
                  <a:t>通用线程池创建方法</a:t>
                </a:r>
                <a:endParaRPr lang="en-US" altLang="zh-CN" sz="1200" dirty="0">
                  <a:solidFill>
                    <a:schemeClr val="bg1"/>
                  </a:solidFill>
                  <a:latin typeface="Agency FB" panose="020B0503020202020204" pitchFamily="34" charset="0"/>
                  <a:ea typeface="+mj-ea"/>
                </a:endParaRPr>
              </a:p>
            </p:txBody>
          </p:sp>
        </p:grpSp>
        <p:sp>
          <p:nvSpPr>
            <p:cNvPr id="14"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0" name="组合 19"/>
          <p:cNvGrpSpPr/>
          <p:nvPr/>
        </p:nvGrpSpPr>
        <p:grpSpPr>
          <a:xfrm>
            <a:off x="1248880" y="2103119"/>
            <a:ext cx="9698520" cy="3127729"/>
            <a:chOff x="-2286766" y="1787957"/>
            <a:chExt cx="9698520" cy="847860"/>
          </a:xfrm>
        </p:grpSpPr>
        <p:sp>
          <p:nvSpPr>
            <p:cNvPr id="21" name="矩形 20"/>
            <p:cNvSpPr/>
            <p:nvPr/>
          </p:nvSpPr>
          <p:spPr>
            <a:xfrm>
              <a:off x="-2286766" y="2140581"/>
              <a:ext cx="9698520" cy="495236"/>
            </a:xfrm>
            <a:prstGeom prst="rect">
              <a:avLst/>
            </a:prstGeom>
          </p:spPr>
          <p:txBody>
            <a:bodyPr wrap="square">
              <a:spAutoFit/>
              <a:scene3d>
                <a:camera prst="orthographicFront"/>
                <a:lightRig rig="threePt" dir="t"/>
              </a:scene3d>
              <a:sp3d contourW="12700"/>
            </a:bodyPr>
            <a:lstStyle/>
            <a:p>
              <a:pPr>
                <a:lnSpc>
                  <a:spcPct val="120000"/>
                </a:lnSpc>
              </a:pPr>
              <a:r>
                <a:rPr lang="zh-CN" altLang="en-US" sz="2400" dirty="0">
                  <a:solidFill>
                    <a:prstClr val="white">
                      <a:alpha val="80000"/>
                    </a:prstClr>
                  </a:solidFill>
                </a:rPr>
                <a:t>它的特点在于工作线程数目被限制为 </a:t>
              </a:r>
              <a:r>
                <a:rPr lang="en-US" altLang="zh-CN" sz="2400" dirty="0">
                  <a:solidFill>
                    <a:prstClr val="white">
                      <a:alpha val="80000"/>
                    </a:prstClr>
                  </a:solidFill>
                </a:rPr>
                <a:t>1</a:t>
              </a:r>
              <a:r>
                <a:rPr lang="zh-CN" altLang="en-US" sz="2400" dirty="0">
                  <a:solidFill>
                    <a:prstClr val="white">
                      <a:alpha val="80000"/>
                    </a:prstClr>
                  </a:solidFill>
                </a:rPr>
                <a:t>，操作一个无界的 工作队列，所以它保证了所有任务的都是被顺序执行，最多会有一个任务处于活动状态， 并且不允许使用者改动线程池实例，因此可以避免其改变线程数目</a:t>
              </a:r>
              <a:endParaRPr lang="zh-CN" altLang="en-US" sz="2400" dirty="0">
                <a:solidFill>
                  <a:prstClr val="white">
                    <a:alpha val="80000"/>
                  </a:prstClr>
                </a:solidFill>
              </a:endParaRPr>
            </a:p>
          </p:txBody>
        </p:sp>
        <p:sp>
          <p:nvSpPr>
            <p:cNvPr id="22" name="矩形 21"/>
            <p:cNvSpPr/>
            <p:nvPr/>
          </p:nvSpPr>
          <p:spPr>
            <a:xfrm>
              <a:off x="-2286766" y="1787957"/>
              <a:ext cx="3236784" cy="106862"/>
            </a:xfrm>
            <a:prstGeom prst="rect">
              <a:avLst/>
            </a:prstGeom>
            <a:noFill/>
          </p:spPr>
          <p:txBody>
            <a:bodyPr wrap="none" rtlCol="0">
              <a:spAutoFit/>
              <a:scene3d>
                <a:camera prst="orthographicFront"/>
                <a:lightRig rig="threePt" dir="t"/>
              </a:scene3d>
              <a:sp3d contourW="12700"/>
            </a:bodyPr>
            <a:lstStyle/>
            <a:p>
              <a:pPr>
                <a:lnSpc>
                  <a:spcPct val="120000"/>
                </a:lnSpc>
              </a:pPr>
              <a:r>
                <a:rPr lang="en-US" altLang="zh-CN" b="1" dirty="0" err="1">
                  <a:solidFill>
                    <a:schemeClr val="bg1"/>
                  </a:solidFill>
                </a:rPr>
                <a:t>newSingleThreadExecutor</a:t>
              </a:r>
              <a:r>
                <a:rPr lang="en-US" altLang="zh-CN" b="1" dirty="0">
                  <a:solidFill>
                    <a:schemeClr val="bg1"/>
                  </a:solidFill>
                </a:rPr>
                <a:t>()</a:t>
              </a:r>
              <a:endParaRPr lang="zh-CN" altLang="en-US" b="1" dirty="0">
                <a:solidFill>
                  <a:schemeClr val="bg1"/>
                </a:solidFill>
                <a:latin typeface="Arial" panose="020B0604020202020204"/>
                <a:ea typeface="微软雅黑" panose="020B0503020204020204" charset="-122"/>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1+#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520218" y="418450"/>
            <a:ext cx="5658081" cy="760635"/>
            <a:chOff x="520218" y="418450"/>
            <a:chExt cx="5658081" cy="760635"/>
          </a:xfrm>
        </p:grpSpPr>
        <p:sp>
          <p:nvSpPr>
            <p:cNvPr id="12" name="矩形: 圆角 11"/>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1301959" y="418450"/>
              <a:ext cx="4876340" cy="760635"/>
              <a:chOff x="1292231" y="418450"/>
              <a:chExt cx="4876340" cy="760635"/>
            </a:xfrm>
          </p:grpSpPr>
          <p:sp>
            <p:nvSpPr>
              <p:cNvPr id="15" name="文本框 14"/>
              <p:cNvSpPr txBox="1"/>
              <p:nvPr/>
            </p:nvSpPr>
            <p:spPr>
              <a:xfrm>
                <a:off x="1292231" y="418450"/>
                <a:ext cx="3295074"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smtClean="0">
                    <a:solidFill>
                      <a:srgbClr val="62FFFF"/>
                    </a:solidFill>
                    <a:latin typeface="微软雅黑" panose="020B0503020204020204" charset="-122"/>
                  </a:rPr>
                  <a:t>Executors</a:t>
                </a: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16" name="文本框 15"/>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zh-CN" altLang="en-US" sz="1200" dirty="0">
                    <a:solidFill>
                      <a:schemeClr val="bg1"/>
                    </a:solidFill>
                    <a:latin typeface="Agency FB" panose="020B0503020202020204" pitchFamily="34" charset="0"/>
                    <a:ea typeface="+mj-ea"/>
                  </a:rPr>
                  <a:t>通用线程池创建方法</a:t>
                </a:r>
                <a:endParaRPr lang="en-US" altLang="zh-CN" sz="1200" dirty="0">
                  <a:solidFill>
                    <a:schemeClr val="bg1"/>
                  </a:solidFill>
                  <a:latin typeface="Agency FB" panose="020B0503020202020204" pitchFamily="34" charset="0"/>
                  <a:ea typeface="+mj-ea"/>
                </a:endParaRPr>
              </a:p>
            </p:txBody>
          </p:sp>
        </p:grpSp>
        <p:sp>
          <p:nvSpPr>
            <p:cNvPr id="14"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0" name="组合 19"/>
          <p:cNvGrpSpPr/>
          <p:nvPr/>
        </p:nvGrpSpPr>
        <p:grpSpPr>
          <a:xfrm>
            <a:off x="1248880" y="2103118"/>
            <a:ext cx="9698520" cy="2241332"/>
            <a:chOff x="-2286766" y="1787957"/>
            <a:chExt cx="9698520" cy="607577"/>
          </a:xfrm>
        </p:grpSpPr>
        <p:sp>
          <p:nvSpPr>
            <p:cNvPr id="21" name="矩形 20"/>
            <p:cNvSpPr/>
            <p:nvPr/>
          </p:nvSpPr>
          <p:spPr>
            <a:xfrm>
              <a:off x="-2286766" y="2140581"/>
              <a:ext cx="9698520" cy="254953"/>
            </a:xfrm>
            <a:prstGeom prst="rect">
              <a:avLst/>
            </a:prstGeom>
          </p:spPr>
          <p:txBody>
            <a:bodyPr wrap="square">
              <a:spAutoFit/>
              <a:scene3d>
                <a:camera prst="orthographicFront"/>
                <a:lightRig rig="threePt" dir="t"/>
              </a:scene3d>
              <a:sp3d contourW="12700"/>
            </a:bodyPr>
            <a:lstStyle/>
            <a:p>
              <a:pPr>
                <a:lnSpc>
                  <a:spcPct val="120000"/>
                </a:lnSpc>
              </a:pPr>
              <a:r>
                <a:rPr lang="zh-CN" altLang="en-US" sz="2400" dirty="0">
                  <a:solidFill>
                    <a:prstClr val="white">
                      <a:alpha val="80000"/>
                    </a:prstClr>
                  </a:solidFill>
                </a:rPr>
                <a:t>创建的是个 </a:t>
              </a:r>
              <a:r>
                <a:rPr lang="en-US" altLang="zh-CN" sz="2400" dirty="0" err="1">
                  <a:solidFill>
                    <a:prstClr val="white">
                      <a:alpha val="80000"/>
                    </a:prstClr>
                  </a:solidFill>
                </a:rPr>
                <a:t>ScheduledExecutorService</a:t>
              </a:r>
              <a:r>
                <a:rPr lang="zh-CN" altLang="en-US" sz="2400" dirty="0">
                  <a:solidFill>
                    <a:prstClr val="white">
                      <a:alpha val="80000"/>
                    </a:prstClr>
                  </a:solidFill>
                </a:rPr>
                <a:t>，可以进行定时或周期性的工 作调度，区别在于单一工作线程还是多个工作线程</a:t>
              </a:r>
              <a:endParaRPr lang="zh-CN" altLang="en-US" sz="2400" dirty="0">
                <a:solidFill>
                  <a:prstClr val="white">
                    <a:alpha val="80000"/>
                  </a:prstClr>
                </a:solidFill>
              </a:endParaRPr>
            </a:p>
          </p:txBody>
        </p:sp>
        <p:sp>
          <p:nvSpPr>
            <p:cNvPr id="22" name="矩形 21"/>
            <p:cNvSpPr/>
            <p:nvPr/>
          </p:nvSpPr>
          <p:spPr>
            <a:xfrm>
              <a:off x="-2286766" y="1787957"/>
              <a:ext cx="9597499" cy="107383"/>
            </a:xfrm>
            <a:prstGeom prst="rect">
              <a:avLst/>
            </a:prstGeom>
            <a:noFill/>
          </p:spPr>
          <p:txBody>
            <a:bodyPr wrap="none" rtlCol="0">
              <a:spAutoFit/>
              <a:scene3d>
                <a:camera prst="orthographicFront"/>
                <a:lightRig rig="threePt" dir="t"/>
              </a:scene3d>
              <a:sp3d contourW="12700"/>
            </a:bodyPr>
            <a:lstStyle/>
            <a:p>
              <a:pPr>
                <a:lnSpc>
                  <a:spcPct val="120000"/>
                </a:lnSpc>
              </a:pPr>
              <a:r>
                <a:rPr lang="en-US" altLang="zh-CN" b="1" dirty="0" err="1">
                  <a:solidFill>
                    <a:schemeClr val="bg1"/>
                  </a:solidFill>
                </a:rPr>
                <a:t>newSingleThreadScheduledExecutor</a:t>
              </a:r>
              <a:r>
                <a:rPr lang="en-US" altLang="zh-CN" b="1" dirty="0">
                  <a:solidFill>
                    <a:schemeClr val="bg1"/>
                  </a:solidFill>
                </a:rPr>
                <a:t>() </a:t>
              </a:r>
              <a:r>
                <a:rPr lang="en-US" altLang="zh-CN" b="1" dirty="0" smtClean="0">
                  <a:solidFill>
                    <a:schemeClr val="bg1"/>
                  </a:solidFill>
                </a:rPr>
                <a:t>/</a:t>
              </a:r>
              <a:r>
                <a:rPr lang="zh-CN" altLang="en-US" b="1" dirty="0" smtClean="0">
                  <a:solidFill>
                    <a:schemeClr val="bg1"/>
                  </a:solidFill>
                </a:rPr>
                <a:t> </a:t>
              </a:r>
              <a:r>
                <a:rPr lang="en-US" altLang="zh-CN" b="1" dirty="0" err="1">
                  <a:solidFill>
                    <a:schemeClr val="bg1"/>
                  </a:solidFill>
                </a:rPr>
                <a:t>newScheduledThreadPool</a:t>
              </a:r>
              <a:r>
                <a:rPr lang="en-US" altLang="zh-CN" b="1" dirty="0">
                  <a:solidFill>
                    <a:schemeClr val="bg1"/>
                  </a:solidFill>
                </a:rPr>
                <a:t>(</a:t>
              </a:r>
              <a:r>
                <a:rPr lang="en-US" altLang="zh-CN" b="1" dirty="0" err="1">
                  <a:solidFill>
                    <a:schemeClr val="bg1"/>
                  </a:solidFill>
                </a:rPr>
                <a:t>int</a:t>
              </a:r>
              <a:r>
                <a:rPr lang="en-US" altLang="zh-CN" b="1" dirty="0">
                  <a:solidFill>
                    <a:schemeClr val="bg1"/>
                  </a:solidFill>
                </a:rPr>
                <a:t> </a:t>
              </a:r>
              <a:r>
                <a:rPr lang="en-US" altLang="zh-CN" b="1" dirty="0" err="1">
                  <a:solidFill>
                    <a:schemeClr val="bg1"/>
                  </a:solidFill>
                </a:rPr>
                <a:t>corePoolSize</a:t>
              </a:r>
              <a:r>
                <a:rPr lang="en-US" altLang="zh-CN" b="1" dirty="0">
                  <a:solidFill>
                    <a:schemeClr val="bg1"/>
                  </a:solidFill>
                </a:rPr>
                <a:t>)</a:t>
              </a:r>
              <a:endParaRPr lang="zh-CN" altLang="en-US" b="1" dirty="0">
                <a:solidFill>
                  <a:schemeClr val="bg1"/>
                </a:solidFill>
                <a:latin typeface="Arial" panose="020B0604020202020204"/>
                <a:ea typeface="微软雅黑" panose="020B0503020204020204" charset="-122"/>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1+#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520218" y="418450"/>
            <a:ext cx="5658081" cy="760635"/>
            <a:chOff x="520218" y="418450"/>
            <a:chExt cx="5658081" cy="760635"/>
          </a:xfrm>
        </p:grpSpPr>
        <p:sp>
          <p:nvSpPr>
            <p:cNvPr id="12" name="矩形: 圆角 11"/>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1301959" y="418450"/>
              <a:ext cx="4876340" cy="760635"/>
              <a:chOff x="1292231" y="418450"/>
              <a:chExt cx="4876340" cy="760635"/>
            </a:xfrm>
          </p:grpSpPr>
          <p:sp>
            <p:nvSpPr>
              <p:cNvPr id="15" name="文本框 14"/>
              <p:cNvSpPr txBox="1"/>
              <p:nvPr/>
            </p:nvSpPr>
            <p:spPr>
              <a:xfrm>
                <a:off x="1292231" y="418450"/>
                <a:ext cx="3295074"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smtClean="0">
                    <a:solidFill>
                      <a:srgbClr val="62FFFF"/>
                    </a:solidFill>
                    <a:latin typeface="微软雅黑" panose="020B0503020204020204" charset="-122"/>
                  </a:rPr>
                  <a:t>Executors</a:t>
                </a: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16" name="文本框 15"/>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zh-CN" altLang="en-US" sz="1200" dirty="0">
                    <a:solidFill>
                      <a:schemeClr val="bg1"/>
                    </a:solidFill>
                    <a:latin typeface="Agency FB" panose="020B0503020202020204" pitchFamily="34" charset="0"/>
                    <a:ea typeface="+mj-ea"/>
                  </a:rPr>
                  <a:t>通用线程池创建方法</a:t>
                </a:r>
                <a:endParaRPr lang="en-US" altLang="zh-CN" sz="1200" dirty="0">
                  <a:solidFill>
                    <a:schemeClr val="bg1"/>
                  </a:solidFill>
                  <a:latin typeface="Agency FB" panose="020B0503020202020204" pitchFamily="34" charset="0"/>
                  <a:ea typeface="+mj-ea"/>
                </a:endParaRPr>
              </a:p>
            </p:txBody>
          </p:sp>
        </p:grpSp>
        <p:sp>
          <p:nvSpPr>
            <p:cNvPr id="14"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0" name="组合 19"/>
          <p:cNvGrpSpPr/>
          <p:nvPr/>
        </p:nvGrpSpPr>
        <p:grpSpPr>
          <a:xfrm>
            <a:off x="1248880" y="2103120"/>
            <a:ext cx="9698520" cy="2684533"/>
            <a:chOff x="-2286766" y="1787957"/>
            <a:chExt cx="9698520" cy="727719"/>
          </a:xfrm>
        </p:grpSpPr>
        <p:sp>
          <p:nvSpPr>
            <p:cNvPr id="21" name="矩形 20"/>
            <p:cNvSpPr/>
            <p:nvPr/>
          </p:nvSpPr>
          <p:spPr>
            <a:xfrm>
              <a:off x="-2286766" y="2140581"/>
              <a:ext cx="9698520" cy="375095"/>
            </a:xfrm>
            <a:prstGeom prst="rect">
              <a:avLst/>
            </a:prstGeom>
          </p:spPr>
          <p:txBody>
            <a:bodyPr wrap="square">
              <a:spAutoFit/>
              <a:scene3d>
                <a:camera prst="orthographicFront"/>
                <a:lightRig rig="threePt" dir="t"/>
              </a:scene3d>
              <a:sp3d contourW="12700"/>
            </a:bodyPr>
            <a:lstStyle/>
            <a:p>
              <a:pPr>
                <a:lnSpc>
                  <a:spcPct val="120000"/>
                </a:lnSpc>
              </a:pPr>
              <a:r>
                <a:rPr lang="zh-CN" altLang="en-US" sz="2400" dirty="0">
                  <a:solidFill>
                    <a:prstClr val="white">
                      <a:alpha val="80000"/>
                    </a:prstClr>
                  </a:solidFill>
                </a:rPr>
                <a:t>这是一个经常被人忽略的线程池，</a:t>
              </a:r>
              <a:r>
                <a:rPr lang="en-US" altLang="zh-CN" sz="2400" dirty="0">
                  <a:solidFill>
                    <a:prstClr val="white">
                      <a:alpha val="80000"/>
                    </a:prstClr>
                  </a:solidFill>
                </a:rPr>
                <a:t>Java 8 </a:t>
              </a:r>
              <a:r>
                <a:rPr lang="zh-CN" altLang="en-US" sz="2400" dirty="0">
                  <a:solidFill>
                    <a:prstClr val="white">
                      <a:alpha val="80000"/>
                    </a:prstClr>
                  </a:solidFill>
                </a:rPr>
                <a:t>才 加入这个创建方法，其内部会构建</a:t>
              </a:r>
              <a:r>
                <a:rPr lang="en-US" altLang="zh-CN" sz="2400" dirty="0" err="1">
                  <a:solidFill>
                    <a:prstClr val="white">
                      <a:alpha val="80000"/>
                    </a:prstClr>
                  </a:solidFill>
                </a:rPr>
                <a:t>ForkJoinPool</a:t>
              </a:r>
              <a:r>
                <a:rPr lang="zh-CN" altLang="en-US" sz="2400" dirty="0">
                  <a:solidFill>
                    <a:prstClr val="white">
                      <a:alpha val="80000"/>
                    </a:prstClr>
                  </a:solidFill>
                </a:rPr>
                <a:t>，利用</a:t>
              </a:r>
              <a:r>
                <a:rPr lang="en-US" altLang="zh-CN" sz="2400" dirty="0">
                  <a:solidFill>
                    <a:prstClr val="white">
                      <a:alpha val="80000"/>
                    </a:prstClr>
                  </a:solidFill>
                </a:rPr>
                <a:t>Work-Stealing</a:t>
              </a:r>
              <a:r>
                <a:rPr lang="zh-CN" altLang="en-US" sz="2400" dirty="0">
                  <a:solidFill>
                    <a:prstClr val="white">
                      <a:alpha val="80000"/>
                    </a:prstClr>
                  </a:solidFill>
                </a:rPr>
                <a:t>算法，并行地处 理任务，不保证处理顺序。</a:t>
              </a:r>
              <a:endParaRPr lang="zh-CN" altLang="en-US" sz="2400" dirty="0">
                <a:solidFill>
                  <a:prstClr val="white">
                    <a:alpha val="80000"/>
                  </a:prstClr>
                </a:solidFill>
              </a:endParaRPr>
            </a:p>
          </p:txBody>
        </p:sp>
        <p:sp>
          <p:nvSpPr>
            <p:cNvPr id="22" name="矩形 21"/>
            <p:cNvSpPr/>
            <p:nvPr/>
          </p:nvSpPr>
          <p:spPr>
            <a:xfrm>
              <a:off x="-2286766" y="1787957"/>
              <a:ext cx="4309834" cy="106862"/>
            </a:xfrm>
            <a:prstGeom prst="rect">
              <a:avLst/>
            </a:prstGeom>
            <a:noFill/>
          </p:spPr>
          <p:txBody>
            <a:bodyPr wrap="none" rtlCol="0">
              <a:spAutoFit/>
              <a:scene3d>
                <a:camera prst="orthographicFront"/>
                <a:lightRig rig="threePt" dir="t"/>
              </a:scene3d>
              <a:sp3d contourW="12700"/>
            </a:bodyPr>
            <a:lstStyle/>
            <a:p>
              <a:pPr>
                <a:lnSpc>
                  <a:spcPct val="120000"/>
                </a:lnSpc>
              </a:pPr>
              <a:r>
                <a:rPr lang="en-US" altLang="zh-CN" b="1" dirty="0" err="1">
                  <a:solidFill>
                    <a:schemeClr val="bg1"/>
                  </a:solidFill>
                </a:rPr>
                <a:t>newWorkStealingPool</a:t>
              </a:r>
              <a:r>
                <a:rPr lang="en-US" altLang="zh-CN" b="1" dirty="0">
                  <a:solidFill>
                    <a:schemeClr val="bg1"/>
                  </a:solidFill>
                </a:rPr>
                <a:t>(</a:t>
              </a:r>
              <a:r>
                <a:rPr lang="en-US" altLang="zh-CN" b="1" dirty="0" err="1">
                  <a:solidFill>
                    <a:schemeClr val="bg1"/>
                  </a:solidFill>
                </a:rPr>
                <a:t>int</a:t>
              </a:r>
              <a:r>
                <a:rPr lang="en-US" altLang="zh-CN" b="1" dirty="0">
                  <a:solidFill>
                    <a:schemeClr val="bg1"/>
                  </a:solidFill>
                </a:rPr>
                <a:t> parallelism)</a:t>
              </a:r>
              <a:endParaRPr lang="zh-CN" altLang="en-US" b="1" dirty="0">
                <a:solidFill>
                  <a:schemeClr val="bg1"/>
                </a:solidFill>
                <a:latin typeface="Arial" panose="020B0604020202020204"/>
                <a:ea typeface="微软雅黑" panose="020B0503020204020204" charset="-122"/>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1+#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520218" y="418450"/>
            <a:ext cx="6044863" cy="760635"/>
            <a:chOff x="520218" y="418450"/>
            <a:chExt cx="6044863" cy="760635"/>
          </a:xfrm>
        </p:grpSpPr>
        <p:sp>
          <p:nvSpPr>
            <p:cNvPr id="17" name="矩形: 圆角 16"/>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1301959" y="418450"/>
              <a:ext cx="5263122" cy="760635"/>
              <a:chOff x="1292231" y="418450"/>
              <a:chExt cx="5263122" cy="760635"/>
            </a:xfrm>
          </p:grpSpPr>
          <p:sp>
            <p:nvSpPr>
              <p:cNvPr id="20" name="文本框 19"/>
              <p:cNvSpPr txBox="1"/>
              <p:nvPr/>
            </p:nvSpPr>
            <p:spPr>
              <a:xfrm>
                <a:off x="1292231" y="418450"/>
                <a:ext cx="5263122"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err="1">
                    <a:solidFill>
                      <a:srgbClr val="62FFFF"/>
                    </a:solidFill>
                    <a:latin typeface="微软雅黑" panose="020B0503020204020204" charset="-122"/>
                  </a:rPr>
                  <a:t>ThreadPoolExecutor</a:t>
                </a:r>
                <a:r>
                  <a:rPr lang="en-US" altLang="zh-CN" sz="2800" b="1" dirty="0">
                    <a:solidFill>
                      <a:srgbClr val="62FFFF"/>
                    </a:solidFill>
                    <a:latin typeface="微软雅黑" panose="020B0503020204020204" charset="-122"/>
                  </a:rPr>
                  <a:t> </a:t>
                </a: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21" name="文本框 20"/>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en-US" altLang="zh-CN" sz="1200" dirty="0">
                    <a:solidFill>
                      <a:schemeClr val="bg1"/>
                    </a:solidFill>
                    <a:latin typeface="Agency FB" panose="020B0503020202020204" pitchFamily="34" charset="0"/>
                    <a:ea typeface="+mj-ea"/>
                  </a:rPr>
                  <a:t>THIS TEMPLATE DESIGNEDTHIS TEMPLATE DESIGNED FOR FEI ER SHE JI FOR FEI ER SHE JI</a:t>
                </a:r>
                <a:endParaRPr lang="en-US" altLang="zh-CN" sz="1200" dirty="0">
                  <a:solidFill>
                    <a:schemeClr val="bg1"/>
                  </a:solidFill>
                  <a:latin typeface="Agency FB" panose="020B0503020202020204" pitchFamily="34" charset="0"/>
                  <a:ea typeface="+mj-ea"/>
                </a:endParaRPr>
              </a:p>
            </p:txBody>
          </p:sp>
        </p:grpSp>
        <p:sp>
          <p:nvSpPr>
            <p:cNvPr id="19"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13" name="文本框 12"/>
          <p:cNvSpPr txBox="1"/>
          <p:nvPr/>
        </p:nvSpPr>
        <p:spPr>
          <a:xfrm>
            <a:off x="1434158" y="1834237"/>
            <a:ext cx="9488281" cy="4524315"/>
          </a:xfrm>
          <a:prstGeom prst="rect">
            <a:avLst/>
          </a:prstGeom>
          <a:noFill/>
        </p:spPr>
        <p:txBody>
          <a:bodyPr wrap="square" rtlCol="0">
            <a:spAutoFit/>
          </a:bodyPr>
          <a:lstStyle/>
          <a:p>
            <a:r>
              <a:rPr lang="en-US" altLang="zh-CN" dirty="0" err="1">
                <a:solidFill>
                  <a:schemeClr val="bg1"/>
                </a:solidFill>
              </a:rPr>
              <a:t>corePoolSize</a:t>
            </a:r>
            <a:r>
              <a:rPr lang="zh-CN" altLang="en-US" dirty="0">
                <a:solidFill>
                  <a:schemeClr val="bg1"/>
                </a:solidFill>
              </a:rPr>
              <a:t>，所谓的核心线程数，可以大致理解为长期驻留的线程数目（除非设置了 </a:t>
            </a:r>
            <a:r>
              <a:rPr lang="en-US" altLang="zh-CN" dirty="0" err="1">
                <a:solidFill>
                  <a:schemeClr val="bg1"/>
                </a:solidFill>
              </a:rPr>
              <a:t>allowCoreThreadTimeOut</a:t>
            </a:r>
            <a:r>
              <a:rPr lang="zh-CN" altLang="en-US" dirty="0">
                <a:solidFill>
                  <a:schemeClr val="bg1"/>
                </a:solidFill>
              </a:rPr>
              <a:t>）。对于不同的线程池，这个值可能会有很大区别，比如 </a:t>
            </a:r>
            <a:r>
              <a:rPr lang="en-US" altLang="zh-CN" dirty="0" err="1">
                <a:solidFill>
                  <a:schemeClr val="bg1"/>
                </a:solidFill>
              </a:rPr>
              <a:t>newFixedThreadPool</a:t>
            </a:r>
            <a:r>
              <a:rPr lang="en-US" altLang="zh-CN" dirty="0">
                <a:solidFill>
                  <a:schemeClr val="bg1"/>
                </a:solidFill>
              </a:rPr>
              <a:t> </a:t>
            </a:r>
            <a:r>
              <a:rPr lang="zh-CN" altLang="en-US" dirty="0">
                <a:solidFill>
                  <a:schemeClr val="bg1"/>
                </a:solidFill>
              </a:rPr>
              <a:t>会将其设置为 </a:t>
            </a:r>
            <a:r>
              <a:rPr lang="en-US" altLang="zh-CN" dirty="0" err="1">
                <a:solidFill>
                  <a:schemeClr val="bg1"/>
                </a:solidFill>
              </a:rPr>
              <a:t>nThreads</a:t>
            </a:r>
            <a:r>
              <a:rPr lang="zh-CN" altLang="en-US" dirty="0">
                <a:solidFill>
                  <a:schemeClr val="bg1"/>
                </a:solidFill>
              </a:rPr>
              <a:t>，而对于 </a:t>
            </a:r>
            <a:r>
              <a:rPr lang="en-US" altLang="zh-CN" dirty="0" err="1">
                <a:solidFill>
                  <a:schemeClr val="bg1"/>
                </a:solidFill>
              </a:rPr>
              <a:t>newCachedThreadPool</a:t>
            </a:r>
            <a:r>
              <a:rPr lang="en-US" altLang="zh-CN" dirty="0">
                <a:solidFill>
                  <a:schemeClr val="bg1"/>
                </a:solidFill>
              </a:rPr>
              <a:t> </a:t>
            </a:r>
            <a:r>
              <a:rPr lang="zh-CN" altLang="en-US" dirty="0">
                <a:solidFill>
                  <a:schemeClr val="bg1"/>
                </a:solidFill>
              </a:rPr>
              <a:t>则是 为 </a:t>
            </a:r>
            <a:r>
              <a:rPr lang="en-US" altLang="zh-CN" dirty="0">
                <a:solidFill>
                  <a:schemeClr val="bg1"/>
                </a:solidFill>
              </a:rPr>
              <a:t>0</a:t>
            </a:r>
            <a:r>
              <a:rPr lang="zh-CN" altLang="en-US" dirty="0">
                <a:solidFill>
                  <a:schemeClr val="bg1"/>
                </a:solidFill>
              </a:rPr>
              <a:t>。</a:t>
            </a:r>
            <a:endParaRPr lang="zh-CN" altLang="en-US" dirty="0">
              <a:solidFill>
                <a:schemeClr val="bg1"/>
              </a:solidFill>
            </a:endParaRPr>
          </a:p>
          <a:p>
            <a:r>
              <a:rPr lang="zh-CN" altLang="en-US" dirty="0">
                <a:solidFill>
                  <a:schemeClr val="bg1"/>
                </a:solidFill>
              </a:rPr>
              <a:t>通过配置不同的参数，我们就可以创建出行为大相径庭的线程池，这就是线程池高度灵活性 的基础。</a:t>
            </a:r>
            <a:endParaRPr lang="zh-CN" altLang="en-US" dirty="0">
              <a:solidFill>
                <a:schemeClr val="bg1"/>
              </a:solidFill>
            </a:endParaRPr>
          </a:p>
          <a:p>
            <a:r>
              <a:rPr lang="zh-CN" altLang="en-US" dirty="0">
                <a:solidFill>
                  <a:schemeClr val="bg1"/>
                </a:solidFill>
              </a:rPr>
              <a:t>进一步分析，线程池既然有生命周期，它的状态是如何表征的呢？</a:t>
            </a:r>
            <a:endParaRPr lang="zh-CN" altLang="en-US" dirty="0">
              <a:solidFill>
                <a:schemeClr val="bg1"/>
              </a:solidFill>
            </a:endParaRPr>
          </a:p>
          <a:p>
            <a:r>
              <a:rPr lang="zh-CN" altLang="en-US" dirty="0">
                <a:solidFill>
                  <a:schemeClr val="bg1"/>
                </a:solidFill>
              </a:rPr>
              <a:t>这里有一个非常有意思的设计，</a:t>
            </a:r>
            <a:r>
              <a:rPr lang="en-US" altLang="zh-CN" dirty="0" err="1">
                <a:solidFill>
                  <a:schemeClr val="bg1"/>
                </a:solidFill>
              </a:rPr>
              <a:t>ctl</a:t>
            </a:r>
            <a:r>
              <a:rPr lang="en-US" altLang="zh-CN" dirty="0">
                <a:solidFill>
                  <a:schemeClr val="bg1"/>
                </a:solidFill>
              </a:rPr>
              <a:t> </a:t>
            </a:r>
            <a:r>
              <a:rPr lang="zh-CN" altLang="en-US" dirty="0">
                <a:solidFill>
                  <a:schemeClr val="bg1"/>
                </a:solidFill>
              </a:rPr>
              <a:t>变量被赋予了双重角色，通过高低位的不同，既表示线 程池状态，又表示工作线程数目，这是一个典型的高效优化。试想，实际系统中，虽然我们 可以指定线程极限为 </a:t>
            </a:r>
            <a:r>
              <a:rPr lang="en-US" altLang="zh-CN" dirty="0" err="1">
                <a:solidFill>
                  <a:schemeClr val="bg1"/>
                </a:solidFill>
              </a:rPr>
              <a:t>Integer.MAX_VALUE</a:t>
            </a:r>
            <a:r>
              <a:rPr lang="zh-CN" altLang="en-US" dirty="0">
                <a:solidFill>
                  <a:schemeClr val="bg1"/>
                </a:solidFill>
              </a:rPr>
              <a:t>，但是因为资源限制，这只是个理论值，所以完 全可以将空闲位赋予其他意义。</a:t>
            </a:r>
            <a:endParaRPr lang="zh-CN" altLang="en-US" dirty="0">
              <a:solidFill>
                <a:schemeClr val="bg1"/>
              </a:solidFill>
            </a:endParaRPr>
          </a:p>
          <a:p>
            <a:r>
              <a:rPr lang="en-US" altLang="zh-CN" dirty="0" err="1">
                <a:solidFill>
                  <a:schemeClr val="bg1"/>
                </a:solidFill>
              </a:rPr>
              <a:t>maximumPoolSize</a:t>
            </a:r>
            <a:r>
              <a:rPr lang="zh-CN" altLang="en-US" dirty="0">
                <a:solidFill>
                  <a:schemeClr val="bg1"/>
                </a:solidFill>
              </a:rPr>
              <a:t>，顾名思义，就是线程不够时能够创建的最大线程数。同样进行对 比，对于 </a:t>
            </a:r>
            <a:r>
              <a:rPr lang="en-US" altLang="zh-CN" dirty="0" err="1">
                <a:solidFill>
                  <a:schemeClr val="bg1"/>
                </a:solidFill>
              </a:rPr>
              <a:t>newFixedThreadPool</a:t>
            </a:r>
            <a:r>
              <a:rPr lang="zh-CN" altLang="en-US" dirty="0">
                <a:solidFill>
                  <a:schemeClr val="bg1"/>
                </a:solidFill>
              </a:rPr>
              <a:t>，当然就是 </a:t>
            </a:r>
            <a:r>
              <a:rPr lang="en-US" altLang="zh-CN" dirty="0" err="1">
                <a:solidFill>
                  <a:schemeClr val="bg1"/>
                </a:solidFill>
              </a:rPr>
              <a:t>nThreads</a:t>
            </a:r>
            <a:r>
              <a:rPr lang="zh-CN" altLang="en-US" dirty="0">
                <a:solidFill>
                  <a:schemeClr val="bg1"/>
                </a:solidFill>
              </a:rPr>
              <a:t>，因为其要求是固定大小，而 </a:t>
            </a:r>
            <a:r>
              <a:rPr lang="en-US" altLang="zh-CN" dirty="0" err="1">
                <a:solidFill>
                  <a:schemeClr val="bg1"/>
                </a:solidFill>
              </a:rPr>
              <a:t>newCachedThreadPool</a:t>
            </a:r>
            <a:r>
              <a:rPr lang="en-US" altLang="zh-CN" dirty="0">
                <a:solidFill>
                  <a:schemeClr val="bg1"/>
                </a:solidFill>
              </a:rPr>
              <a:t> </a:t>
            </a:r>
            <a:r>
              <a:rPr lang="zh-CN" altLang="en-US" dirty="0">
                <a:solidFill>
                  <a:schemeClr val="bg1"/>
                </a:solidFill>
              </a:rPr>
              <a:t>则是 </a:t>
            </a:r>
            <a:r>
              <a:rPr lang="en-US" altLang="zh-CN" dirty="0" err="1">
                <a:solidFill>
                  <a:schemeClr val="bg1"/>
                </a:solidFill>
              </a:rPr>
              <a:t>Integer.MAX_VALUE</a:t>
            </a:r>
            <a:r>
              <a:rPr lang="zh-CN" altLang="en-US" dirty="0">
                <a:solidFill>
                  <a:schemeClr val="bg1"/>
                </a:solidFill>
              </a:rPr>
              <a:t>。</a:t>
            </a:r>
            <a:endParaRPr lang="zh-CN" altLang="en-US" dirty="0">
              <a:solidFill>
                <a:schemeClr val="bg1"/>
              </a:solidFill>
            </a:endParaRPr>
          </a:p>
          <a:p>
            <a:r>
              <a:rPr lang="en-US" altLang="zh-CN" dirty="0" err="1">
                <a:solidFill>
                  <a:schemeClr val="bg1"/>
                </a:solidFill>
              </a:rPr>
              <a:t>keepAliveTime</a:t>
            </a:r>
            <a:r>
              <a:rPr lang="en-US" altLang="zh-CN" dirty="0">
                <a:solidFill>
                  <a:schemeClr val="bg1"/>
                </a:solidFill>
              </a:rPr>
              <a:t> </a:t>
            </a:r>
            <a:r>
              <a:rPr lang="zh-CN" altLang="en-US" dirty="0">
                <a:solidFill>
                  <a:schemeClr val="bg1"/>
                </a:solidFill>
              </a:rPr>
              <a:t>和 </a:t>
            </a:r>
            <a:r>
              <a:rPr lang="en-US" altLang="zh-CN" dirty="0" err="1">
                <a:solidFill>
                  <a:schemeClr val="bg1"/>
                </a:solidFill>
              </a:rPr>
              <a:t>TimeUnit</a:t>
            </a:r>
            <a:r>
              <a:rPr lang="zh-CN" altLang="en-US" dirty="0">
                <a:solidFill>
                  <a:schemeClr val="bg1"/>
                </a:solidFill>
              </a:rPr>
              <a:t>，这两个参数指定了额外的线程能够闲置多久，显然有些线 程池不需要它。</a:t>
            </a:r>
            <a:endParaRPr lang="zh-CN" altLang="en-US" dirty="0">
              <a:solidFill>
                <a:schemeClr val="bg1"/>
              </a:solidFill>
            </a:endParaRPr>
          </a:p>
          <a:p>
            <a:r>
              <a:rPr lang="en-US" altLang="zh-CN" dirty="0" err="1">
                <a:solidFill>
                  <a:schemeClr val="bg1"/>
                </a:solidFill>
              </a:rPr>
              <a:t>workQueue</a:t>
            </a:r>
            <a:r>
              <a:rPr lang="zh-CN" altLang="en-US" dirty="0">
                <a:solidFill>
                  <a:schemeClr val="bg1"/>
                </a:solidFill>
              </a:rPr>
              <a:t>，工作队列，必须是 </a:t>
            </a:r>
            <a:r>
              <a:rPr lang="en-US" altLang="zh-CN" dirty="0" err="1">
                <a:solidFill>
                  <a:schemeClr val="bg1"/>
                </a:solidFill>
              </a:rPr>
              <a:t>BlockingQueu</a:t>
            </a:r>
            <a:endParaRPr lang="zh-CN" altLang="en-US" dirty="0">
              <a:solidFill>
                <a:schemeClr val="bg1"/>
              </a:solidFill>
            </a:endParaRPr>
          </a:p>
        </p:txBody>
      </p:sp>
    </p:spTree>
  </p:cSld>
  <p:clrMapOvr>
    <a:masterClrMapping/>
  </p:clrMapOvr>
  <p:transition spd="slow">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t="10135" b="10556"/>
          <a:stretch>
            <a:fillRect/>
          </a:stretch>
        </p:blipFill>
        <p:spPr>
          <a:xfrm>
            <a:off x="0" y="0"/>
            <a:ext cx="12192002" cy="6858000"/>
          </a:xfrm>
          <a:prstGeom prst="rect">
            <a:avLst/>
          </a:prstGeom>
        </p:spPr>
      </p:pic>
      <p:sp>
        <p:nvSpPr>
          <p:cNvPr id="4" name="文本框 3"/>
          <p:cNvSpPr txBox="1"/>
          <p:nvPr/>
        </p:nvSpPr>
        <p:spPr>
          <a:xfrm>
            <a:off x="4157008" y="3115101"/>
            <a:ext cx="3877985" cy="830997"/>
          </a:xfrm>
          <a:prstGeom prst="rect">
            <a:avLst/>
          </a:prstGeom>
          <a:noFill/>
        </p:spPr>
        <p:txBody>
          <a:bodyPr wrap="none" rtlCol="0">
            <a:spAutoFit/>
            <a:scene3d>
              <a:camera prst="orthographicFront"/>
              <a:lightRig rig="threePt" dir="t"/>
            </a:scene3d>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800" b="0" i="0" u="none" strike="noStrike" kern="1200" cap="none" spc="0" normalizeH="0" baseline="0" noProof="0" dirty="0">
                <a:ln>
                  <a:noFill/>
                </a:ln>
                <a:gradFill flip="none" rotWithShape="1">
                  <a:gsLst>
                    <a:gs pos="0">
                      <a:srgbClr val="62FFFF"/>
                    </a:gs>
                    <a:gs pos="100000">
                      <a:srgbClr val="0D69FF"/>
                    </a:gs>
                  </a:gsLst>
                  <a:lin ang="2700000" scaled="1"/>
                  <a:tileRect/>
                </a:gradFill>
                <a:effectLst/>
                <a:uLnTx/>
                <a:uFillTx/>
                <a:latin typeface="汉仪菱心体简" panose="02010609000101010101" pitchFamily="49" charset="-122"/>
                <a:ea typeface="汉仪菱心体简" panose="02010609000101010101" pitchFamily="49" charset="-122"/>
                <a:cs typeface="+mn-cs"/>
              </a:rPr>
              <a:t>感谢您的观看</a:t>
            </a:r>
            <a:endParaRPr kumimoji="0" lang="zh-CN" altLang="en-US" sz="4800" b="0" i="0" u="none" strike="noStrike" kern="1200" cap="none" spc="0" normalizeH="0" baseline="0" noProof="0" dirty="0">
              <a:ln>
                <a:noFill/>
              </a:ln>
              <a:gradFill flip="none" rotWithShape="1">
                <a:gsLst>
                  <a:gs pos="0">
                    <a:srgbClr val="62FFFF"/>
                  </a:gs>
                  <a:gs pos="100000">
                    <a:srgbClr val="0D69FF"/>
                  </a:gs>
                </a:gsLst>
                <a:lin ang="2700000" scaled="1"/>
                <a:tileRect/>
              </a:gradFill>
              <a:effectLst/>
              <a:uLnTx/>
              <a:uFillTx/>
              <a:latin typeface="汉仪菱心体简" panose="02010609000101010101" pitchFamily="49" charset="-122"/>
              <a:ea typeface="汉仪菱心体简" panose="02010609000101010101" pitchFamily="49" charset="-122"/>
              <a:cs typeface="+mn-cs"/>
            </a:endParaRPr>
          </a:p>
        </p:txBody>
      </p:sp>
      <p:sp>
        <p:nvSpPr>
          <p:cNvPr id="5" name="文本框 4"/>
          <p:cNvSpPr txBox="1"/>
          <p:nvPr/>
        </p:nvSpPr>
        <p:spPr>
          <a:xfrm>
            <a:off x="5109996" y="1765061"/>
            <a:ext cx="1972015" cy="1569660"/>
          </a:xfrm>
          <a:prstGeom prst="rect">
            <a:avLst/>
          </a:prstGeom>
          <a:noFill/>
        </p:spPr>
        <p:txBody>
          <a:bodyPr wrap="none" rtlCol="0">
            <a:spAutoFit/>
            <a:scene3d>
              <a:camera prst="orthographicFront"/>
              <a:lightRig rig="threePt" dir="t"/>
            </a:scene3d>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9600" b="0" i="0" u="none" strike="noStrike" kern="1200" cap="none" spc="0" normalizeH="0" baseline="0" noProof="0" dirty="0" smtClean="0">
                <a:ln>
                  <a:noFill/>
                </a:ln>
                <a:gradFill flip="none" rotWithShape="1">
                  <a:gsLst>
                    <a:gs pos="0">
                      <a:srgbClr val="62FFFF"/>
                    </a:gs>
                    <a:gs pos="100000">
                      <a:srgbClr val="0D69FF"/>
                    </a:gs>
                  </a:gsLst>
                  <a:lin ang="2700000" scaled="1"/>
                  <a:tileRect/>
                </a:gradFill>
                <a:effectLst/>
                <a:uLnTx/>
                <a:uFillTx/>
                <a:latin typeface="Agency FB" panose="020B0503020202020204" pitchFamily="34" charset="0"/>
                <a:ea typeface="微软雅黑" panose="020B0503020204020204" charset="-122"/>
                <a:cs typeface="+mn-cs"/>
              </a:rPr>
              <a:t>2019</a:t>
            </a:r>
            <a:endParaRPr kumimoji="0" lang="zh-CN" altLang="en-US" sz="9600" b="0" i="0" u="none" strike="noStrike" kern="1200" cap="none" spc="0" normalizeH="0" baseline="0" noProof="0" dirty="0">
              <a:ln>
                <a:noFill/>
              </a:ln>
              <a:gradFill flip="none" rotWithShape="1">
                <a:gsLst>
                  <a:gs pos="0">
                    <a:srgbClr val="62FFFF"/>
                  </a:gs>
                  <a:gs pos="100000">
                    <a:srgbClr val="0D69FF"/>
                  </a:gs>
                </a:gsLst>
                <a:lin ang="2700000" scaled="1"/>
                <a:tileRect/>
              </a:gradFill>
              <a:effectLst/>
              <a:uLnTx/>
              <a:uFillTx/>
              <a:latin typeface="Agency FB" panose="020B0503020202020204" pitchFamily="34" charset="0"/>
              <a:ea typeface="微软雅黑" panose="020B0503020204020204" charset="-122"/>
              <a:cs typeface="+mn-cs"/>
            </a:endParaRPr>
          </a:p>
        </p:txBody>
      </p:sp>
      <p:cxnSp>
        <p:nvCxnSpPr>
          <p:cNvPr id="7" name="直接连接符 6"/>
          <p:cNvCxnSpPr/>
          <p:nvPr/>
        </p:nvCxnSpPr>
        <p:spPr>
          <a:xfrm>
            <a:off x="5615422" y="4127500"/>
            <a:ext cx="961157" cy="0"/>
          </a:xfrm>
          <a:prstGeom prst="line">
            <a:avLst/>
          </a:prstGeom>
          <a:ln w="38100">
            <a:solidFill>
              <a:srgbClr val="0D69FF"/>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4438336" y="4283503"/>
            <a:ext cx="3315331" cy="369332"/>
          </a:xfrm>
          <a:prstGeom prst="rect">
            <a:avLst/>
          </a:prstGeom>
          <a:noFill/>
        </p:spPr>
        <p:txBody>
          <a:bodyPr wrap="none" rtlCol="0">
            <a:spAutoFit/>
            <a:scene3d>
              <a:camera prst="orthographicFront"/>
              <a:lightRig rig="threePt" dir="t"/>
            </a:scene3d>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gradFill>
                  <a:gsLst>
                    <a:gs pos="0">
                      <a:srgbClr val="62FFFF"/>
                    </a:gs>
                    <a:gs pos="100000">
                      <a:srgbClr val="0D69FF"/>
                    </a:gs>
                  </a:gsLst>
                  <a:lin ang="2700000" scaled="1"/>
                </a:gradFill>
                <a:effectLst/>
                <a:uLnTx/>
                <a:uFillTx/>
                <a:latin typeface="Agency FB" panose="020B0503020202020204" pitchFamily="34" charset="0"/>
                <a:ea typeface="微软雅黑" panose="020B0503020204020204" charset="-122"/>
                <a:cs typeface="+mn-cs"/>
              </a:rPr>
              <a:t>THIS TEMPLATE DESIGNED FOR FEI ER SHE JI</a:t>
            </a:r>
            <a:endParaRPr kumimoji="0" lang="en-US" altLang="zh-CN" sz="1800" b="0" i="0" u="none" strike="noStrike" kern="1200" cap="none" spc="0" normalizeH="0" baseline="0" noProof="0" dirty="0">
              <a:ln>
                <a:noFill/>
              </a:ln>
              <a:gradFill>
                <a:gsLst>
                  <a:gs pos="0">
                    <a:srgbClr val="62FFFF"/>
                  </a:gs>
                  <a:gs pos="100000">
                    <a:srgbClr val="0D69FF"/>
                  </a:gs>
                </a:gsLst>
                <a:lin ang="2700000" scaled="1"/>
              </a:gradFill>
              <a:effectLst/>
              <a:uLnTx/>
              <a:uFillTx/>
              <a:latin typeface="Agency FB" panose="020B0503020202020204" pitchFamily="34" charset="0"/>
              <a:ea typeface="微软雅黑" panose="020B0503020204020204" charset="-122"/>
              <a:cs typeface="+mn-cs"/>
            </a:endParaRP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t="1341" b="1341"/>
          <a:stretch>
            <a:fillRect/>
          </a:stretch>
        </p:blipFill>
        <p:spPr>
          <a:xfrm>
            <a:off x="-1" y="0"/>
            <a:ext cx="12192002" cy="6858000"/>
          </a:xfrm>
          <a:prstGeom prst="rect">
            <a:avLst/>
          </a:prstGeom>
        </p:spPr>
      </p:pic>
      <p:sp>
        <p:nvSpPr>
          <p:cNvPr id="4" name="文本框 3"/>
          <p:cNvSpPr txBox="1"/>
          <p:nvPr/>
        </p:nvSpPr>
        <p:spPr>
          <a:xfrm>
            <a:off x="5199761" y="3013501"/>
            <a:ext cx="1792478" cy="830997"/>
          </a:xfrm>
          <a:prstGeom prst="rect">
            <a:avLst/>
          </a:prstGeom>
          <a:noFill/>
        </p:spPr>
        <p:txBody>
          <a:bodyPr wrap="none" rtlCol="0">
            <a:spAutoFit/>
            <a:scene3d>
              <a:camera prst="orthographicFront"/>
              <a:lightRig rig="threePt" dir="t"/>
            </a:scene3d>
            <a:sp3d contourW="12700"/>
          </a:bodyPr>
          <a:lstStyle/>
          <a:p>
            <a:pPr algn="ctr"/>
            <a:r>
              <a:rPr lang="en-US" altLang="zh-CN" sz="4800" dirty="0">
                <a:gradFill flip="none" rotWithShape="1">
                  <a:gsLst>
                    <a:gs pos="0">
                      <a:srgbClr val="62FFFF"/>
                    </a:gs>
                    <a:gs pos="100000">
                      <a:srgbClr val="0D69FF"/>
                    </a:gs>
                  </a:gsLst>
                  <a:lin ang="2700000" scaled="1"/>
                  <a:tileRect/>
                </a:gradFill>
                <a:latin typeface="Agency FB" panose="020B0503020202020204" pitchFamily="34" charset="0"/>
              </a:rPr>
              <a:t>PART  01</a:t>
            </a:r>
            <a:endParaRPr lang="zh-CN" altLang="en-US" sz="4800" dirty="0">
              <a:gradFill flip="none" rotWithShape="1">
                <a:gsLst>
                  <a:gs pos="0">
                    <a:srgbClr val="62FFFF"/>
                  </a:gs>
                  <a:gs pos="100000">
                    <a:srgbClr val="0D69FF"/>
                  </a:gs>
                </a:gsLst>
                <a:lin ang="2700000" scaled="1"/>
                <a:tileRect/>
              </a:gradFill>
              <a:latin typeface="Agency FB" panose="020B0503020202020204" pitchFamily="34" charset="0"/>
            </a:endParaRP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520218" y="418450"/>
            <a:ext cx="5658081" cy="759226"/>
            <a:chOff x="520218" y="418450"/>
            <a:chExt cx="5658081" cy="759226"/>
          </a:xfrm>
        </p:grpSpPr>
        <p:sp>
          <p:nvSpPr>
            <p:cNvPr id="12" name="矩形: 圆角 11"/>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1301959" y="418450"/>
              <a:ext cx="4876340" cy="759226"/>
              <a:chOff x="1292231" y="418450"/>
              <a:chExt cx="4876340" cy="759226"/>
            </a:xfrm>
          </p:grpSpPr>
          <p:sp>
            <p:nvSpPr>
              <p:cNvPr id="15" name="文本框 14"/>
              <p:cNvSpPr txBox="1"/>
              <p:nvPr/>
            </p:nvSpPr>
            <p:spPr>
              <a:xfrm>
                <a:off x="1292231" y="418450"/>
                <a:ext cx="3295074" cy="521970"/>
              </a:xfrm>
              <a:prstGeom prst="rect">
                <a:avLst/>
              </a:prstGeom>
              <a:noFill/>
            </p:spPr>
            <p:txBody>
              <a:bodyPr wrap="square" rtlCol="0">
                <a:spAutoFit/>
                <a:scene3d>
                  <a:camera prst="orthographicFront"/>
                  <a:lightRig rig="threePt" dir="t"/>
                </a:scene3d>
                <a:sp3d contourW="12700"/>
              </a:bodyPr>
              <a:lstStyle/>
              <a:p>
                <a:pPr lvl="0">
                  <a:defRPr/>
                </a:pPr>
                <a:r>
                  <a:rPr lang="zh-CN" altLang="en-US" sz="2800" b="1" dirty="0" smtClean="0">
                    <a:solidFill>
                      <a:srgbClr val="62FFFF"/>
                    </a:solidFill>
                    <a:latin typeface="微软雅黑" panose="020B0503020204020204" charset="-122"/>
                  </a:rPr>
                  <a:t>用例</a:t>
                </a:r>
                <a:endParaRPr lang="en-US" altLang="zh-CN" sz="2800" b="1" dirty="0" smtClean="0">
                  <a:solidFill>
                    <a:srgbClr val="62FFFF"/>
                  </a:solidFill>
                  <a:latin typeface="微软雅黑" panose="020B0503020204020204" charset="-122"/>
                </a:endParaRPr>
              </a:p>
            </p:txBody>
          </p:sp>
          <p:sp>
            <p:nvSpPr>
              <p:cNvPr id="16" name="文本框 15"/>
              <p:cNvSpPr txBox="1"/>
              <p:nvPr/>
            </p:nvSpPr>
            <p:spPr>
              <a:xfrm>
                <a:off x="1292231" y="902086"/>
                <a:ext cx="4876340" cy="275590"/>
              </a:xfrm>
              <a:prstGeom prst="rect">
                <a:avLst/>
              </a:prstGeom>
              <a:noFill/>
            </p:spPr>
            <p:txBody>
              <a:bodyPr wrap="square" rtlCol="0">
                <a:spAutoFit/>
                <a:scene3d>
                  <a:camera prst="orthographicFront"/>
                  <a:lightRig rig="threePt" dir="t"/>
                </a:scene3d>
                <a:sp3d contourW="12700"/>
              </a:bodyPr>
              <a:lstStyle/>
              <a:p>
                <a:endParaRPr lang="en-US" altLang="zh-CN" sz="1200" dirty="0">
                  <a:solidFill>
                    <a:schemeClr val="bg1"/>
                  </a:solidFill>
                  <a:latin typeface="Agency FB" panose="020B0503020202020204" pitchFamily="34" charset="0"/>
                  <a:ea typeface="+mj-ea"/>
                </a:endParaRPr>
              </a:p>
            </p:txBody>
          </p:sp>
        </p:grpSp>
        <p:sp>
          <p:nvSpPr>
            <p:cNvPr id="14"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21" name="矩形 20"/>
          <p:cNvSpPr/>
          <p:nvPr/>
        </p:nvSpPr>
        <p:spPr>
          <a:xfrm>
            <a:off x="1249045" y="1770380"/>
            <a:ext cx="9698355" cy="1420495"/>
          </a:xfrm>
          <a:prstGeom prst="rect">
            <a:avLst/>
          </a:prstGeom>
        </p:spPr>
        <p:txBody>
          <a:bodyPr wrap="square">
            <a:spAutoFit/>
            <a:scene3d>
              <a:camera prst="orthographicFront"/>
              <a:lightRig rig="threePt" dir="t"/>
            </a:scene3d>
            <a:sp3d contourW="12700"/>
          </a:bodyPr>
          <a:lstStyle/>
          <a:p>
            <a:pPr>
              <a:lnSpc>
                <a:spcPct val="120000"/>
              </a:lnSpc>
            </a:pPr>
            <a:r>
              <a:rPr sz="2400">
                <a:solidFill>
                  <a:prstClr val="white">
                    <a:alpha val="80000"/>
                  </a:prstClr>
                </a:solidFill>
              </a:rPr>
              <a:t>在车站、机场等出租车时，当很多空出租车就位时，为防止过度拥挤，调度员指挥排队等待坐车的队伍一次进来 5个人上车，等这 5 个人坐车出发</a:t>
            </a:r>
            <a:r>
              <a:rPr lang="zh-CN" sz="2400">
                <a:solidFill>
                  <a:prstClr val="white">
                    <a:alpha val="80000"/>
                  </a:prstClr>
                </a:solidFill>
              </a:rPr>
              <a:t>。</a:t>
            </a:r>
            <a:endParaRPr lang="zh-CN" sz="2400">
              <a:solidFill>
                <a:prstClr val="white">
                  <a:alpha val="80000"/>
                </a:prstClr>
              </a:solidFill>
            </a:endParaRPr>
          </a:p>
        </p:txBody>
      </p:sp>
    </p:spTree>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t="1341" b="1341"/>
          <a:stretch>
            <a:fillRect/>
          </a:stretch>
        </p:blipFill>
        <p:spPr>
          <a:xfrm>
            <a:off x="-1" y="0"/>
            <a:ext cx="12192002" cy="6858000"/>
          </a:xfrm>
          <a:prstGeom prst="rect">
            <a:avLst/>
          </a:prstGeom>
        </p:spPr>
      </p:pic>
      <p:pic>
        <p:nvPicPr>
          <p:cNvPr id="4" name="图片 3"/>
          <p:cNvPicPr>
            <a:picLocks noChangeAspect="1"/>
          </p:cNvPicPr>
          <p:nvPr/>
        </p:nvPicPr>
        <p:blipFill>
          <a:blip r:embed="rId2"/>
          <a:stretch>
            <a:fillRect/>
          </a:stretch>
        </p:blipFill>
        <p:spPr>
          <a:xfrm>
            <a:off x="0" y="635"/>
            <a:ext cx="8018780" cy="6857365"/>
          </a:xfrm>
          <a:prstGeom prst="rect">
            <a:avLst/>
          </a:prstGeom>
        </p:spPr>
      </p:pic>
      <p:pic>
        <p:nvPicPr>
          <p:cNvPr id="6" name="图片 5"/>
          <p:cNvPicPr>
            <a:picLocks noChangeAspect="1"/>
          </p:cNvPicPr>
          <p:nvPr/>
        </p:nvPicPr>
        <p:blipFill>
          <a:blip r:embed="rId3"/>
          <a:stretch>
            <a:fillRect/>
          </a:stretch>
        </p:blipFill>
        <p:spPr>
          <a:xfrm>
            <a:off x="8019415" y="57150"/>
            <a:ext cx="4173220" cy="680085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258574" y="1916038"/>
            <a:ext cx="3674853" cy="3674853"/>
          </a:xfrm>
          <a:prstGeom prst="ellipse">
            <a:avLst/>
          </a:prstGeom>
          <a:noFill/>
          <a:ln w="19050">
            <a:gradFill>
              <a:gsLst>
                <a:gs pos="0">
                  <a:srgbClr val="62FFFF">
                    <a:alpha val="70000"/>
                  </a:srgbClr>
                </a:gs>
                <a:gs pos="68000">
                  <a:srgbClr val="0D69FF">
                    <a:alpha val="30000"/>
                  </a:srgbClr>
                </a:gs>
                <a:gs pos="43000">
                  <a:srgbClr val="0D69FF">
                    <a:alpha val="50000"/>
                  </a:srgbClr>
                </a:gs>
                <a:gs pos="100000">
                  <a:srgbClr val="62FFFF">
                    <a:alpha val="10000"/>
                  </a:srgbClr>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rot="4500000">
            <a:off x="4648200" y="2305664"/>
            <a:ext cx="2895600" cy="2895600"/>
          </a:xfrm>
          <a:prstGeom prst="ellipse">
            <a:avLst/>
          </a:prstGeom>
          <a:noFill/>
          <a:ln w="19050">
            <a:gradFill>
              <a:gsLst>
                <a:gs pos="0">
                  <a:srgbClr val="62FFFF">
                    <a:alpha val="70000"/>
                  </a:srgbClr>
                </a:gs>
                <a:gs pos="68000">
                  <a:srgbClr val="0D69FF">
                    <a:alpha val="30000"/>
                  </a:srgbClr>
                </a:gs>
                <a:gs pos="43000">
                  <a:srgbClr val="0D69FF">
                    <a:alpha val="50000"/>
                  </a:srgbClr>
                </a:gs>
                <a:gs pos="100000">
                  <a:srgbClr val="62FFFF">
                    <a:alpha val="10000"/>
                  </a:srgbClr>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rot="7619212">
            <a:off x="4925070" y="2582534"/>
            <a:ext cx="2341861" cy="2341861"/>
          </a:xfrm>
          <a:prstGeom prst="ellipse">
            <a:avLst/>
          </a:prstGeom>
          <a:noFill/>
          <a:ln w="19050">
            <a:gradFill>
              <a:gsLst>
                <a:gs pos="0">
                  <a:srgbClr val="62FFFF">
                    <a:alpha val="70000"/>
                  </a:srgbClr>
                </a:gs>
                <a:gs pos="68000">
                  <a:srgbClr val="0D69FF">
                    <a:alpha val="30000"/>
                  </a:srgbClr>
                </a:gs>
                <a:gs pos="43000">
                  <a:srgbClr val="0D69FF">
                    <a:alpha val="50000"/>
                  </a:srgbClr>
                </a:gs>
                <a:gs pos="100000">
                  <a:srgbClr val="62FFFF">
                    <a:alpha val="10000"/>
                  </a:srgbClr>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rot="11105025">
            <a:off x="5301324" y="2958788"/>
            <a:ext cx="1589352" cy="1589352"/>
          </a:xfrm>
          <a:prstGeom prst="ellipse">
            <a:avLst/>
          </a:prstGeom>
          <a:noFill/>
          <a:ln w="19050">
            <a:gradFill>
              <a:gsLst>
                <a:gs pos="0">
                  <a:srgbClr val="62FFFF">
                    <a:alpha val="70000"/>
                  </a:srgbClr>
                </a:gs>
                <a:gs pos="68000">
                  <a:srgbClr val="0D69FF">
                    <a:alpha val="30000"/>
                  </a:srgbClr>
                </a:gs>
                <a:gs pos="43000">
                  <a:srgbClr val="0D69FF">
                    <a:alpha val="50000"/>
                  </a:srgbClr>
                </a:gs>
                <a:gs pos="100000">
                  <a:srgbClr val="62FFFF">
                    <a:alpha val="10000"/>
                  </a:srgbClr>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rot="11105025">
            <a:off x="5612822" y="3270285"/>
            <a:ext cx="966356" cy="966358"/>
          </a:xfrm>
          <a:prstGeom prst="ellipse">
            <a:avLst/>
          </a:prstGeom>
          <a:noFill/>
          <a:ln w="19050">
            <a:gradFill>
              <a:gsLst>
                <a:gs pos="0">
                  <a:srgbClr val="62FFFF">
                    <a:alpha val="70000"/>
                  </a:srgbClr>
                </a:gs>
                <a:gs pos="68000">
                  <a:srgbClr val="0D69FF">
                    <a:alpha val="30000"/>
                  </a:srgbClr>
                </a:gs>
                <a:gs pos="43000">
                  <a:srgbClr val="0D69FF">
                    <a:alpha val="50000"/>
                  </a:srgbClr>
                </a:gs>
                <a:gs pos="100000">
                  <a:srgbClr val="62FFFF">
                    <a:alpha val="10000"/>
                  </a:srgbClr>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038978" y="3686699"/>
            <a:ext cx="633756" cy="633756"/>
          </a:xfrm>
          <a:prstGeom prst="ellipse">
            <a:avLst/>
          </a:prstGeom>
          <a:noFill/>
          <a:ln w="19050">
            <a:gradFill>
              <a:gsLst>
                <a:gs pos="0">
                  <a:srgbClr val="62FFFF"/>
                </a:gs>
                <a:gs pos="100000">
                  <a:srgbClr val="0D69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合 48"/>
          <p:cNvGrpSpPr/>
          <p:nvPr/>
        </p:nvGrpSpPr>
        <p:grpSpPr>
          <a:xfrm>
            <a:off x="7395257" y="1742914"/>
            <a:ext cx="800302" cy="708913"/>
            <a:chOff x="7395257" y="1742914"/>
            <a:chExt cx="800302" cy="708913"/>
          </a:xfrm>
        </p:grpSpPr>
        <p:cxnSp>
          <p:nvCxnSpPr>
            <p:cNvPr id="36" name="直接连接符 35"/>
            <p:cNvCxnSpPr/>
            <p:nvPr/>
          </p:nvCxnSpPr>
          <p:spPr>
            <a:xfrm flipV="1">
              <a:off x="7395257" y="1836040"/>
              <a:ext cx="699294" cy="615787"/>
            </a:xfrm>
            <a:prstGeom prst="line">
              <a:avLst/>
            </a:prstGeom>
            <a:noFill/>
            <a:ln>
              <a:gradFill>
                <a:gsLst>
                  <a:gs pos="9000">
                    <a:schemeClr val="bg1">
                      <a:lumMod val="95000"/>
                      <a:alpha val="10000"/>
                    </a:schemeClr>
                  </a:gs>
                  <a:gs pos="68000">
                    <a:srgbClr val="62FFFF">
                      <a:alpha val="50000"/>
                    </a:srgbClr>
                  </a:gs>
                  <a:gs pos="43000">
                    <a:srgbClr val="62FFFF">
                      <a:alpha val="40000"/>
                    </a:srgbClr>
                  </a:gs>
                  <a:gs pos="100000">
                    <a:schemeClr val="bg1">
                      <a:lumMod val="9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cxnSp>
        <p:grpSp>
          <p:nvGrpSpPr>
            <p:cNvPr id="37" name="组合 36"/>
            <p:cNvGrpSpPr/>
            <p:nvPr/>
          </p:nvGrpSpPr>
          <p:grpSpPr>
            <a:xfrm>
              <a:off x="8060899" y="1742914"/>
              <a:ext cx="134660" cy="134660"/>
              <a:chOff x="8049259" y="1478840"/>
              <a:chExt cx="134660" cy="134660"/>
            </a:xfrm>
          </p:grpSpPr>
          <p:sp>
            <p:nvSpPr>
              <p:cNvPr id="38" name="椭圆 37"/>
              <p:cNvSpPr/>
              <p:nvPr/>
            </p:nvSpPr>
            <p:spPr>
              <a:xfrm rot="11105025">
                <a:off x="8049259" y="1478840"/>
                <a:ext cx="134660" cy="134660"/>
              </a:xfrm>
              <a:prstGeom prst="ellipse">
                <a:avLst/>
              </a:prstGeom>
              <a:gradFill flip="none" rotWithShape="1">
                <a:gsLst>
                  <a:gs pos="0">
                    <a:srgbClr val="62FFFF"/>
                  </a:gs>
                  <a:gs pos="67000">
                    <a:srgbClr val="0D69FF"/>
                  </a:gs>
                  <a:gs pos="43000">
                    <a:srgbClr val="0D69FF"/>
                  </a:gs>
                  <a:gs pos="100000">
                    <a:srgbClr val="62FFFF"/>
                  </a:gs>
                </a:gsLst>
                <a:path path="circle">
                  <a:fillToRect l="100000" t="100000"/>
                </a:path>
                <a:tileRect r="-100000" b="-100000"/>
              </a:gra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rot="11105025">
                <a:off x="8072679" y="1502260"/>
                <a:ext cx="87821" cy="87821"/>
              </a:xfrm>
              <a:prstGeom prst="ellipse">
                <a:avLst/>
              </a:prstGeom>
              <a:solidFill>
                <a:srgbClr val="62FFFF"/>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0" name="椭圆 29"/>
          <p:cNvSpPr/>
          <p:nvPr/>
        </p:nvSpPr>
        <p:spPr>
          <a:xfrm>
            <a:off x="9366976" y="4045233"/>
            <a:ext cx="633756" cy="633756"/>
          </a:xfrm>
          <a:prstGeom prst="ellipse">
            <a:avLst/>
          </a:prstGeom>
          <a:noFill/>
          <a:ln w="19050">
            <a:gradFill>
              <a:gsLst>
                <a:gs pos="0">
                  <a:srgbClr val="62FFFF"/>
                </a:gs>
                <a:gs pos="100000">
                  <a:srgbClr val="0D69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KSO_Shape"/>
          <p:cNvSpPr/>
          <p:nvPr/>
        </p:nvSpPr>
        <p:spPr>
          <a:xfrm>
            <a:off x="5899641" y="3557105"/>
            <a:ext cx="392718" cy="392718"/>
          </a:xfrm>
          <a:prstGeom prst="star5">
            <a:avLst>
              <a:gd name="adj" fmla="val 26557"/>
              <a:gd name="hf" fmla="val 105146"/>
              <a:gd name="vf" fmla="val 11055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grpSp>
        <p:nvGrpSpPr>
          <p:cNvPr id="50" name="组合 49"/>
          <p:cNvGrpSpPr/>
          <p:nvPr/>
        </p:nvGrpSpPr>
        <p:grpSpPr>
          <a:xfrm flipH="1">
            <a:off x="4097450" y="2182583"/>
            <a:ext cx="800302" cy="708913"/>
            <a:chOff x="7395257" y="1742914"/>
            <a:chExt cx="800302" cy="708913"/>
          </a:xfrm>
        </p:grpSpPr>
        <p:cxnSp>
          <p:nvCxnSpPr>
            <p:cNvPr id="51" name="直接连接符 50"/>
            <p:cNvCxnSpPr/>
            <p:nvPr/>
          </p:nvCxnSpPr>
          <p:spPr>
            <a:xfrm flipV="1">
              <a:off x="7395257" y="1836040"/>
              <a:ext cx="699294" cy="615787"/>
            </a:xfrm>
            <a:prstGeom prst="line">
              <a:avLst/>
            </a:prstGeom>
            <a:noFill/>
            <a:ln>
              <a:gradFill>
                <a:gsLst>
                  <a:gs pos="9000">
                    <a:schemeClr val="bg1">
                      <a:lumMod val="95000"/>
                      <a:alpha val="10000"/>
                    </a:schemeClr>
                  </a:gs>
                  <a:gs pos="68000">
                    <a:srgbClr val="62FFFF">
                      <a:alpha val="50000"/>
                    </a:srgbClr>
                  </a:gs>
                  <a:gs pos="43000">
                    <a:srgbClr val="62FFFF">
                      <a:alpha val="40000"/>
                    </a:srgbClr>
                  </a:gs>
                  <a:gs pos="100000">
                    <a:schemeClr val="bg1">
                      <a:lumMod val="9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cxnSp>
        <p:grpSp>
          <p:nvGrpSpPr>
            <p:cNvPr id="52" name="组合 51"/>
            <p:cNvGrpSpPr/>
            <p:nvPr/>
          </p:nvGrpSpPr>
          <p:grpSpPr>
            <a:xfrm>
              <a:off x="8060899" y="1742914"/>
              <a:ext cx="134660" cy="134660"/>
              <a:chOff x="8049259" y="1478840"/>
              <a:chExt cx="134660" cy="134660"/>
            </a:xfrm>
          </p:grpSpPr>
          <p:sp>
            <p:nvSpPr>
              <p:cNvPr id="53" name="椭圆 52"/>
              <p:cNvSpPr/>
              <p:nvPr/>
            </p:nvSpPr>
            <p:spPr>
              <a:xfrm rot="11105025">
                <a:off x="8049259" y="1478840"/>
                <a:ext cx="134660" cy="134660"/>
              </a:xfrm>
              <a:prstGeom prst="ellipse">
                <a:avLst/>
              </a:prstGeom>
              <a:gradFill flip="none" rotWithShape="1">
                <a:gsLst>
                  <a:gs pos="0">
                    <a:srgbClr val="62FFFF"/>
                  </a:gs>
                  <a:gs pos="67000">
                    <a:srgbClr val="0D69FF"/>
                  </a:gs>
                  <a:gs pos="43000">
                    <a:srgbClr val="0D69FF"/>
                  </a:gs>
                  <a:gs pos="100000">
                    <a:srgbClr val="62FFFF"/>
                  </a:gs>
                </a:gsLst>
                <a:path path="circle">
                  <a:fillToRect l="100000" t="100000"/>
                </a:path>
                <a:tileRect r="-100000" b="-100000"/>
              </a:gra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11105025">
                <a:off x="8072679" y="1502260"/>
                <a:ext cx="87821" cy="87821"/>
              </a:xfrm>
              <a:prstGeom prst="ellipse">
                <a:avLst/>
              </a:prstGeom>
              <a:solidFill>
                <a:srgbClr val="62FFFF"/>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55" name="组合 54"/>
          <p:cNvGrpSpPr/>
          <p:nvPr/>
        </p:nvGrpSpPr>
        <p:grpSpPr>
          <a:xfrm>
            <a:off x="520218" y="418450"/>
            <a:ext cx="5658081" cy="760635"/>
            <a:chOff x="520218" y="418450"/>
            <a:chExt cx="5658081" cy="760635"/>
          </a:xfrm>
        </p:grpSpPr>
        <p:sp>
          <p:nvSpPr>
            <p:cNvPr id="56" name="矩形: 圆角 55"/>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7" name="组合 56"/>
            <p:cNvGrpSpPr/>
            <p:nvPr/>
          </p:nvGrpSpPr>
          <p:grpSpPr>
            <a:xfrm>
              <a:off x="1301959" y="418450"/>
              <a:ext cx="4876340" cy="760635"/>
              <a:chOff x="1292231" y="418450"/>
              <a:chExt cx="4876340" cy="760635"/>
            </a:xfrm>
          </p:grpSpPr>
          <p:sp>
            <p:nvSpPr>
              <p:cNvPr id="59" name="文本框 58"/>
              <p:cNvSpPr txBox="1"/>
              <p:nvPr/>
            </p:nvSpPr>
            <p:spPr>
              <a:xfrm>
                <a:off x="1292231" y="418450"/>
                <a:ext cx="3295074"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a:solidFill>
                      <a:srgbClr val="62FFFF"/>
                    </a:solidFill>
                    <a:latin typeface="微软雅黑" panose="020B0503020204020204" charset="-122"/>
                  </a:rPr>
                  <a:t>Semaphore</a:t>
                </a: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60" name="文本框 59"/>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en-US" altLang="zh-CN" sz="1200" dirty="0">
                    <a:solidFill>
                      <a:schemeClr val="bg1"/>
                    </a:solidFill>
                    <a:latin typeface="Agency FB" panose="020B0503020202020204" pitchFamily="34" charset="0"/>
                    <a:ea typeface="+mj-ea"/>
                  </a:rPr>
                  <a:t>Java </a:t>
                </a:r>
                <a:r>
                  <a:rPr lang="zh-CN" altLang="en-US" sz="1200" dirty="0">
                    <a:solidFill>
                      <a:schemeClr val="bg1"/>
                    </a:solidFill>
                    <a:latin typeface="Agency FB" panose="020B0503020202020204" pitchFamily="34" charset="0"/>
                    <a:ea typeface="+mj-ea"/>
                  </a:rPr>
                  <a:t>版本的信号量实现</a:t>
                </a:r>
                <a:endParaRPr lang="en-US" altLang="zh-CN" sz="1200" dirty="0">
                  <a:solidFill>
                    <a:schemeClr val="bg1"/>
                  </a:solidFill>
                  <a:latin typeface="Agency FB" panose="020B0503020202020204" pitchFamily="34" charset="0"/>
                  <a:ea typeface="+mj-ea"/>
                </a:endParaRPr>
              </a:p>
            </p:txBody>
          </p:sp>
        </p:grpSp>
        <p:sp>
          <p:nvSpPr>
            <p:cNvPr id="58"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9" name="组合 28"/>
          <p:cNvGrpSpPr/>
          <p:nvPr/>
        </p:nvGrpSpPr>
        <p:grpSpPr>
          <a:xfrm>
            <a:off x="121911" y="4485728"/>
            <a:ext cx="4467891" cy="646231"/>
            <a:chOff x="-3044274" y="1787957"/>
            <a:chExt cx="4467891" cy="646231"/>
          </a:xfrm>
        </p:grpSpPr>
        <p:sp>
          <p:nvSpPr>
            <p:cNvPr id="31" name="矩形 30"/>
            <p:cNvSpPr/>
            <p:nvPr/>
          </p:nvSpPr>
          <p:spPr>
            <a:xfrm>
              <a:off x="-2286766" y="2140581"/>
              <a:ext cx="2952874" cy="293607"/>
            </a:xfrm>
            <a:prstGeom prst="rect">
              <a:avLst/>
            </a:prstGeom>
          </p:spPr>
          <p:txBody>
            <a:bodyPr wrap="square">
              <a:spAutoFit/>
              <a:scene3d>
                <a:camera prst="orthographicFront"/>
                <a:lightRig rig="threePt" dir="t"/>
              </a:scene3d>
              <a:sp3d contourW="12700"/>
            </a:bodyPr>
            <a:lstStyle/>
            <a:p>
              <a:pPr algn="ctr">
                <a:lnSpc>
                  <a:spcPct val="120000"/>
                </a:lnSpc>
              </a:pPr>
              <a:endParaRPr lang="zh-CN" altLang="en-US" sz="1200" dirty="0">
                <a:solidFill>
                  <a:prstClr val="white">
                    <a:alpha val="80000"/>
                  </a:prstClr>
                </a:solidFill>
                <a:latin typeface="Arial" panose="020B0604020202020204"/>
                <a:ea typeface="微软雅黑" panose="020B0503020204020204" charset="-122"/>
              </a:endParaRPr>
            </a:p>
          </p:txBody>
        </p:sp>
        <p:sp>
          <p:nvSpPr>
            <p:cNvPr id="32" name="矩形 31"/>
            <p:cNvSpPr/>
            <p:nvPr/>
          </p:nvSpPr>
          <p:spPr>
            <a:xfrm>
              <a:off x="-3044274" y="1787957"/>
              <a:ext cx="4467891" cy="396134"/>
            </a:xfrm>
            <a:prstGeom prst="rect">
              <a:avLst/>
            </a:prstGeom>
            <a:noFill/>
          </p:spPr>
          <p:txBody>
            <a:bodyPr wrap="none" rtlCol="0">
              <a:spAutoFit/>
              <a:scene3d>
                <a:camera prst="orthographicFront"/>
                <a:lightRig rig="threePt" dir="t"/>
              </a:scene3d>
              <a:sp3d contourW="12700"/>
            </a:bodyPr>
            <a:lstStyle/>
            <a:p>
              <a:pPr algn="ctr">
                <a:lnSpc>
                  <a:spcPct val="120000"/>
                </a:lnSpc>
              </a:pPr>
              <a:r>
                <a:rPr lang="zh-CN" altLang="en-US" b="1" dirty="0">
                  <a:solidFill>
                    <a:schemeClr val="bg1"/>
                  </a:solidFill>
                </a:rPr>
                <a:t>计数器，其基本逻辑基于 </a:t>
              </a:r>
              <a:r>
                <a:rPr lang="en-US" altLang="zh-CN" b="1" dirty="0">
                  <a:solidFill>
                    <a:schemeClr val="bg1"/>
                  </a:solidFill>
                </a:rPr>
                <a:t>acquire/release</a:t>
              </a:r>
              <a:endParaRPr lang="zh-CN" altLang="en-US" b="1" dirty="0">
                <a:solidFill>
                  <a:schemeClr val="bg1"/>
                </a:solidFill>
                <a:latin typeface="Arial" panose="020B0604020202020204"/>
                <a:ea typeface="微软雅黑" panose="020B0503020204020204" charset="-122"/>
              </a:endParaRPr>
            </a:p>
          </p:txBody>
        </p:sp>
      </p:grpSp>
      <p:grpSp>
        <p:nvGrpSpPr>
          <p:cNvPr id="33" name="组合 32"/>
          <p:cNvGrpSpPr/>
          <p:nvPr/>
        </p:nvGrpSpPr>
        <p:grpSpPr>
          <a:xfrm>
            <a:off x="7103662" y="4827009"/>
            <a:ext cx="5160388" cy="646231"/>
            <a:chOff x="-3390521" y="1787957"/>
            <a:chExt cx="5160388" cy="646231"/>
          </a:xfrm>
        </p:grpSpPr>
        <p:sp>
          <p:nvSpPr>
            <p:cNvPr id="34" name="矩形 33"/>
            <p:cNvSpPr/>
            <p:nvPr/>
          </p:nvSpPr>
          <p:spPr>
            <a:xfrm>
              <a:off x="-2286766" y="2140581"/>
              <a:ext cx="2952874" cy="293607"/>
            </a:xfrm>
            <a:prstGeom prst="rect">
              <a:avLst/>
            </a:prstGeom>
          </p:spPr>
          <p:txBody>
            <a:bodyPr wrap="square">
              <a:spAutoFit/>
              <a:scene3d>
                <a:camera prst="orthographicFront"/>
                <a:lightRig rig="threePt" dir="t"/>
              </a:scene3d>
              <a:sp3d contourW="12700"/>
            </a:bodyPr>
            <a:lstStyle/>
            <a:p>
              <a:pPr algn="ctr">
                <a:lnSpc>
                  <a:spcPct val="120000"/>
                </a:lnSpc>
              </a:pPr>
              <a:endParaRPr lang="zh-CN" altLang="en-US" sz="1200" dirty="0">
                <a:solidFill>
                  <a:prstClr val="white">
                    <a:alpha val="80000"/>
                  </a:prstClr>
                </a:solidFill>
                <a:latin typeface="Arial" panose="020B0604020202020204"/>
                <a:ea typeface="微软雅黑" panose="020B0503020204020204" charset="-122"/>
              </a:endParaRPr>
            </a:p>
          </p:txBody>
        </p:sp>
        <p:sp>
          <p:nvSpPr>
            <p:cNvPr id="35" name="矩形 34"/>
            <p:cNvSpPr/>
            <p:nvPr/>
          </p:nvSpPr>
          <p:spPr>
            <a:xfrm>
              <a:off x="-3390521" y="1787957"/>
              <a:ext cx="5160388" cy="424732"/>
            </a:xfrm>
            <a:prstGeom prst="rect">
              <a:avLst/>
            </a:prstGeom>
            <a:noFill/>
          </p:spPr>
          <p:txBody>
            <a:bodyPr wrap="none" rtlCol="0">
              <a:spAutoFit/>
              <a:scene3d>
                <a:camera prst="orthographicFront"/>
                <a:lightRig rig="threePt" dir="t"/>
              </a:scene3d>
              <a:sp3d contourW="12700"/>
            </a:bodyPr>
            <a:lstStyle/>
            <a:p>
              <a:pPr algn="ctr">
                <a:lnSpc>
                  <a:spcPct val="120000"/>
                </a:lnSpc>
              </a:pPr>
              <a:r>
                <a:rPr lang="en-US" altLang="zh-CN" b="1" dirty="0">
                  <a:solidFill>
                    <a:schemeClr val="bg1"/>
                  </a:solidFill>
                </a:rPr>
                <a:t>Semaphore </a:t>
              </a:r>
              <a:r>
                <a:rPr lang="zh-CN" altLang="en-US" b="1" dirty="0">
                  <a:solidFill>
                    <a:schemeClr val="bg1"/>
                  </a:solidFill>
                </a:rPr>
                <a:t>的数值被初始化为 </a:t>
              </a:r>
              <a:r>
                <a:rPr lang="en-US" altLang="zh-CN" b="1" dirty="0" smtClean="0">
                  <a:solidFill>
                    <a:schemeClr val="bg1"/>
                  </a:solidFill>
                </a:rPr>
                <a:t>1</a:t>
              </a:r>
              <a:r>
                <a:rPr lang="zh-CN" altLang="en-US" b="1" dirty="0" smtClean="0">
                  <a:solidFill>
                    <a:schemeClr val="bg1"/>
                  </a:solidFill>
                </a:rPr>
                <a:t>，会发生什么？</a:t>
              </a:r>
              <a:endParaRPr lang="zh-CN" altLang="en-US" b="1" dirty="0">
                <a:solidFill>
                  <a:schemeClr val="bg1"/>
                </a:solidFill>
                <a:latin typeface="Arial" panose="020B0604020202020204"/>
                <a:ea typeface="微软雅黑" panose="020B0503020204020204" charset="-122"/>
              </a:endParaRPr>
            </a:p>
          </p:txBody>
        </p:sp>
      </p:grpSp>
      <p:grpSp>
        <p:nvGrpSpPr>
          <p:cNvPr id="40" name="组合 39"/>
          <p:cNvGrpSpPr/>
          <p:nvPr/>
        </p:nvGrpSpPr>
        <p:grpSpPr>
          <a:xfrm>
            <a:off x="1360432" y="1821983"/>
            <a:ext cx="2663454" cy="1090647"/>
            <a:chOff x="-1997346" y="1787957"/>
            <a:chExt cx="2663454" cy="1090647"/>
          </a:xfrm>
        </p:grpSpPr>
        <p:sp>
          <p:nvSpPr>
            <p:cNvPr id="41" name="矩形 40"/>
            <p:cNvSpPr/>
            <p:nvPr/>
          </p:nvSpPr>
          <p:spPr>
            <a:xfrm>
              <a:off x="-1997346" y="2140581"/>
              <a:ext cx="2663454" cy="73802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200" dirty="0">
                  <a:solidFill>
                    <a:prstClr val="white">
                      <a:alpha val="80000"/>
                    </a:prstClr>
                  </a:solidFill>
                </a:rPr>
                <a:t>它通过控制一定数量的允许（</a:t>
              </a:r>
              <a:r>
                <a:rPr lang="en-US" altLang="zh-CN" sz="1200" dirty="0">
                  <a:solidFill>
                    <a:prstClr val="white">
                      <a:alpha val="80000"/>
                    </a:prstClr>
                  </a:solidFill>
                </a:rPr>
                <a:t>permit</a:t>
              </a:r>
              <a:r>
                <a:rPr lang="zh-CN" altLang="en-US" sz="1200" dirty="0">
                  <a:solidFill>
                    <a:prstClr val="white">
                      <a:alpha val="80000"/>
                    </a:prstClr>
                  </a:solidFill>
                </a:rPr>
                <a:t>）的 方式，来达到限制通用资源访问的目的</a:t>
              </a:r>
              <a:endParaRPr lang="zh-CN" altLang="en-US" sz="1200" dirty="0">
                <a:solidFill>
                  <a:prstClr val="white">
                    <a:alpha val="80000"/>
                  </a:prstClr>
                </a:solidFill>
                <a:latin typeface="Arial" panose="020B0604020202020204"/>
                <a:ea typeface="微软雅黑" panose="020B0503020204020204" charset="-122"/>
              </a:endParaRPr>
            </a:p>
          </p:txBody>
        </p:sp>
        <p:sp>
          <p:nvSpPr>
            <p:cNvPr id="42" name="矩形 41"/>
            <p:cNvSpPr/>
            <p:nvPr/>
          </p:nvSpPr>
          <p:spPr>
            <a:xfrm>
              <a:off x="-223879" y="1787957"/>
              <a:ext cx="889987" cy="394210"/>
            </a:xfrm>
            <a:prstGeom prst="rect">
              <a:avLst/>
            </a:prstGeom>
            <a:noFill/>
          </p:spPr>
          <p:txBody>
            <a:bodyPr wrap="none" rtlCol="0">
              <a:spAutoFit/>
              <a:scene3d>
                <a:camera prst="orthographicFront"/>
                <a:lightRig rig="threePt" dir="t"/>
              </a:scene3d>
              <a:sp3d contourW="12700"/>
            </a:bodyPr>
            <a:lstStyle/>
            <a:p>
              <a:pPr algn="r">
                <a:lnSpc>
                  <a:spcPct val="120000"/>
                </a:lnSpc>
              </a:pPr>
              <a:r>
                <a:rPr lang="en-US" altLang="zh-CN" b="1" dirty="0">
                  <a:solidFill>
                    <a:schemeClr val="bg1"/>
                  </a:solidFill>
                </a:rPr>
                <a:t>permit</a:t>
              </a:r>
              <a:endParaRPr lang="zh-CN" altLang="en-US" b="1" dirty="0">
                <a:solidFill>
                  <a:schemeClr val="bg1"/>
                </a:solidFill>
                <a:latin typeface="Arial" panose="020B0604020202020204"/>
                <a:ea typeface="微软雅黑" panose="020B0503020204020204" charset="-122"/>
              </a:endParaRPr>
            </a:p>
          </p:txBody>
        </p:sp>
      </p:grpSp>
      <p:grpSp>
        <p:nvGrpSpPr>
          <p:cNvPr id="43" name="组合 42"/>
          <p:cNvGrpSpPr/>
          <p:nvPr/>
        </p:nvGrpSpPr>
        <p:grpSpPr>
          <a:xfrm>
            <a:off x="8226664" y="1821983"/>
            <a:ext cx="2663454" cy="646231"/>
            <a:chOff x="-1997346" y="1787957"/>
            <a:chExt cx="2663454" cy="646231"/>
          </a:xfrm>
        </p:grpSpPr>
        <p:sp>
          <p:nvSpPr>
            <p:cNvPr id="44" name="矩形 43"/>
            <p:cNvSpPr/>
            <p:nvPr/>
          </p:nvSpPr>
          <p:spPr>
            <a:xfrm>
              <a:off x="-1997346" y="2140581"/>
              <a:ext cx="2663454" cy="293607"/>
            </a:xfrm>
            <a:prstGeom prst="rect">
              <a:avLst/>
            </a:prstGeom>
          </p:spPr>
          <p:txBody>
            <a:bodyPr wrap="square">
              <a:spAutoFit/>
              <a:scene3d>
                <a:camera prst="orthographicFront"/>
                <a:lightRig rig="threePt" dir="t"/>
              </a:scene3d>
              <a:sp3d contourW="12700"/>
            </a:bodyPr>
            <a:lstStyle/>
            <a:p>
              <a:pPr>
                <a:lnSpc>
                  <a:spcPct val="120000"/>
                </a:lnSpc>
              </a:pPr>
              <a:r>
                <a:rPr lang="zh-CN" altLang="en-US" sz="1200" dirty="0" smtClean="0">
                  <a:solidFill>
                    <a:prstClr val="white">
                      <a:alpha val="80000"/>
                    </a:prstClr>
                  </a:solidFill>
                  <a:latin typeface="Arial" panose="020B0604020202020204"/>
                  <a:ea typeface="微软雅黑" panose="020B0503020204020204" charset="-122"/>
                </a:rPr>
                <a:t>释放信号量</a:t>
              </a:r>
              <a:endParaRPr lang="zh-CN" altLang="en-US" sz="1200" dirty="0">
                <a:solidFill>
                  <a:prstClr val="white">
                    <a:alpha val="80000"/>
                  </a:prstClr>
                </a:solidFill>
                <a:latin typeface="Arial" panose="020B0604020202020204"/>
                <a:ea typeface="微软雅黑" panose="020B0503020204020204" charset="-122"/>
              </a:endParaRPr>
            </a:p>
          </p:txBody>
        </p:sp>
        <p:sp>
          <p:nvSpPr>
            <p:cNvPr id="45" name="矩形 44"/>
            <p:cNvSpPr/>
            <p:nvPr/>
          </p:nvSpPr>
          <p:spPr>
            <a:xfrm>
              <a:off x="-1997346" y="1787957"/>
              <a:ext cx="1159292" cy="394210"/>
            </a:xfrm>
            <a:prstGeom prst="rect">
              <a:avLst/>
            </a:prstGeom>
            <a:noFill/>
          </p:spPr>
          <p:txBody>
            <a:bodyPr wrap="none" rtlCol="0">
              <a:spAutoFit/>
              <a:scene3d>
                <a:camera prst="orthographicFront"/>
                <a:lightRig rig="threePt" dir="t"/>
              </a:scene3d>
              <a:sp3d contourW="12700"/>
            </a:bodyPr>
            <a:lstStyle/>
            <a:p>
              <a:pPr>
                <a:lnSpc>
                  <a:spcPct val="120000"/>
                </a:lnSpc>
              </a:pPr>
              <a:r>
                <a:rPr lang="en-US" altLang="zh-CN" b="1" dirty="0">
                  <a:solidFill>
                    <a:schemeClr val="bg1"/>
                  </a:solidFill>
                </a:rPr>
                <a:t>release()</a:t>
              </a:r>
              <a:endParaRPr lang="zh-CN" altLang="en-US" b="1" dirty="0">
                <a:solidFill>
                  <a:schemeClr val="bg1"/>
                </a:solidFill>
                <a:latin typeface="Arial" panose="020B0604020202020204"/>
                <a:ea typeface="微软雅黑" panose="020B0503020204020204" charset="-122"/>
              </a:endParaRPr>
            </a:p>
          </p:txBody>
        </p:sp>
      </p:grpSp>
      <p:sp>
        <p:nvSpPr>
          <p:cNvPr id="65" name="椭圆 45"/>
          <p:cNvSpPr/>
          <p:nvPr/>
        </p:nvSpPr>
        <p:spPr>
          <a:xfrm>
            <a:off x="2219245" y="3832860"/>
            <a:ext cx="288416" cy="344368"/>
          </a:xfrm>
          <a:custGeom>
            <a:avLst/>
            <a:gdLst>
              <a:gd name="connsiteX0" fmla="*/ 206816 w 281869"/>
              <a:gd name="connsiteY0" fmla="*/ 79120 h 336550"/>
              <a:gd name="connsiteX1" fmla="*/ 201524 w 281869"/>
              <a:gd name="connsiteY1" fmla="*/ 85782 h 336550"/>
              <a:gd name="connsiteX2" fmla="*/ 201524 w 281869"/>
              <a:gd name="connsiteY2" fmla="*/ 92444 h 336550"/>
              <a:gd name="connsiteX3" fmla="*/ 205493 w 281869"/>
              <a:gd name="connsiteY3" fmla="*/ 96441 h 336550"/>
              <a:gd name="connsiteX4" fmla="*/ 198878 w 281869"/>
              <a:gd name="connsiteY4" fmla="*/ 133748 h 336550"/>
              <a:gd name="connsiteX5" fmla="*/ 198878 w 281869"/>
              <a:gd name="connsiteY5" fmla="*/ 137745 h 336550"/>
              <a:gd name="connsiteX6" fmla="*/ 206816 w 281869"/>
              <a:gd name="connsiteY6" fmla="*/ 149736 h 336550"/>
              <a:gd name="connsiteX7" fmla="*/ 213430 w 281869"/>
              <a:gd name="connsiteY7" fmla="*/ 149736 h 336550"/>
              <a:gd name="connsiteX8" fmla="*/ 221368 w 281869"/>
              <a:gd name="connsiteY8" fmla="*/ 137745 h 336550"/>
              <a:gd name="connsiteX9" fmla="*/ 221368 w 281869"/>
              <a:gd name="connsiteY9" fmla="*/ 133748 h 336550"/>
              <a:gd name="connsiteX10" fmla="*/ 214753 w 281869"/>
              <a:gd name="connsiteY10" fmla="*/ 96441 h 336550"/>
              <a:gd name="connsiteX11" fmla="*/ 220045 w 281869"/>
              <a:gd name="connsiteY11" fmla="*/ 92444 h 336550"/>
              <a:gd name="connsiteX12" fmla="*/ 220045 w 281869"/>
              <a:gd name="connsiteY12" fmla="*/ 85782 h 336550"/>
              <a:gd name="connsiteX13" fmla="*/ 213430 w 281869"/>
              <a:gd name="connsiteY13" fmla="*/ 79120 h 336550"/>
              <a:gd name="connsiteX14" fmla="*/ 206816 w 281869"/>
              <a:gd name="connsiteY14" fmla="*/ 79120 h 336550"/>
              <a:gd name="connsiteX15" fmla="*/ 68439 w 281869"/>
              <a:gd name="connsiteY15" fmla="*/ 79120 h 336550"/>
              <a:gd name="connsiteX16" fmla="*/ 61824 w 281869"/>
              <a:gd name="connsiteY16" fmla="*/ 85782 h 336550"/>
              <a:gd name="connsiteX17" fmla="*/ 61824 w 281869"/>
              <a:gd name="connsiteY17" fmla="*/ 92444 h 336550"/>
              <a:gd name="connsiteX18" fmla="*/ 67116 w 281869"/>
              <a:gd name="connsiteY18" fmla="*/ 96441 h 336550"/>
              <a:gd name="connsiteX19" fmla="*/ 60501 w 281869"/>
              <a:gd name="connsiteY19" fmla="*/ 133748 h 336550"/>
              <a:gd name="connsiteX20" fmla="*/ 60501 w 281869"/>
              <a:gd name="connsiteY20" fmla="*/ 137745 h 336550"/>
              <a:gd name="connsiteX21" fmla="*/ 68439 w 281869"/>
              <a:gd name="connsiteY21" fmla="*/ 149736 h 336550"/>
              <a:gd name="connsiteX22" fmla="*/ 75053 w 281869"/>
              <a:gd name="connsiteY22" fmla="*/ 149736 h 336550"/>
              <a:gd name="connsiteX23" fmla="*/ 82991 w 281869"/>
              <a:gd name="connsiteY23" fmla="*/ 137745 h 336550"/>
              <a:gd name="connsiteX24" fmla="*/ 82991 w 281869"/>
              <a:gd name="connsiteY24" fmla="*/ 133748 h 336550"/>
              <a:gd name="connsiteX25" fmla="*/ 76376 w 281869"/>
              <a:gd name="connsiteY25" fmla="*/ 96441 h 336550"/>
              <a:gd name="connsiteX26" fmla="*/ 80345 w 281869"/>
              <a:gd name="connsiteY26" fmla="*/ 92444 h 336550"/>
              <a:gd name="connsiteX27" fmla="*/ 80345 w 281869"/>
              <a:gd name="connsiteY27" fmla="*/ 85782 h 336550"/>
              <a:gd name="connsiteX28" fmla="*/ 75053 w 281869"/>
              <a:gd name="connsiteY28" fmla="*/ 79120 h 336550"/>
              <a:gd name="connsiteX29" fmla="*/ 68439 w 281869"/>
              <a:gd name="connsiteY29" fmla="*/ 79120 h 336550"/>
              <a:gd name="connsiteX30" fmla="*/ 21218 w 281869"/>
              <a:gd name="connsiteY30" fmla="*/ 69850 h 336550"/>
              <a:gd name="connsiteX31" fmla="*/ 121201 w 281869"/>
              <a:gd name="connsiteY31" fmla="*/ 69850 h 336550"/>
              <a:gd name="connsiteX32" fmla="*/ 135672 w 281869"/>
              <a:gd name="connsiteY32" fmla="*/ 83053 h 336550"/>
              <a:gd name="connsiteX33" fmla="*/ 140934 w 281869"/>
              <a:gd name="connsiteY33" fmla="*/ 113420 h 336550"/>
              <a:gd name="connsiteX34" fmla="*/ 146197 w 281869"/>
              <a:gd name="connsiteY34" fmla="*/ 83053 h 336550"/>
              <a:gd name="connsiteX35" fmla="*/ 160668 w 281869"/>
              <a:gd name="connsiteY35" fmla="*/ 69850 h 336550"/>
              <a:gd name="connsiteX36" fmla="*/ 260651 w 281869"/>
              <a:gd name="connsiteY36" fmla="*/ 69850 h 336550"/>
              <a:gd name="connsiteX37" fmla="*/ 275123 w 281869"/>
              <a:gd name="connsiteY37" fmla="*/ 83053 h 336550"/>
              <a:gd name="connsiteX38" fmla="*/ 281700 w 281869"/>
              <a:gd name="connsiteY38" fmla="*/ 196599 h 336550"/>
              <a:gd name="connsiteX39" fmla="*/ 269860 w 281869"/>
              <a:gd name="connsiteY39" fmla="*/ 211122 h 336550"/>
              <a:gd name="connsiteX40" fmla="*/ 254073 w 281869"/>
              <a:gd name="connsiteY40" fmla="*/ 199239 h 336550"/>
              <a:gd name="connsiteX41" fmla="*/ 250127 w 281869"/>
              <a:gd name="connsiteY41" fmla="*/ 125303 h 336550"/>
              <a:gd name="connsiteX42" fmla="*/ 248811 w 281869"/>
              <a:gd name="connsiteY42" fmla="*/ 319386 h 336550"/>
              <a:gd name="connsiteX43" fmla="*/ 231709 w 281869"/>
              <a:gd name="connsiteY43" fmla="*/ 336550 h 336550"/>
              <a:gd name="connsiteX44" fmla="*/ 215922 w 281869"/>
              <a:gd name="connsiteY44" fmla="*/ 319386 h 336550"/>
              <a:gd name="connsiteX45" fmla="*/ 215922 w 281869"/>
              <a:gd name="connsiteY45" fmla="*/ 213762 h 336550"/>
              <a:gd name="connsiteX46" fmla="*/ 210660 w 281869"/>
              <a:gd name="connsiteY46" fmla="*/ 208481 h 336550"/>
              <a:gd name="connsiteX47" fmla="*/ 204082 w 281869"/>
              <a:gd name="connsiteY47" fmla="*/ 213762 h 336550"/>
              <a:gd name="connsiteX48" fmla="*/ 204082 w 281869"/>
              <a:gd name="connsiteY48" fmla="*/ 319386 h 336550"/>
              <a:gd name="connsiteX49" fmla="*/ 186979 w 281869"/>
              <a:gd name="connsiteY49" fmla="*/ 336550 h 336550"/>
              <a:gd name="connsiteX50" fmla="*/ 171193 w 281869"/>
              <a:gd name="connsiteY50" fmla="*/ 319386 h 336550"/>
              <a:gd name="connsiteX51" fmla="*/ 171193 w 281869"/>
              <a:gd name="connsiteY51" fmla="*/ 121342 h 336550"/>
              <a:gd name="connsiteX52" fmla="*/ 155406 w 281869"/>
              <a:gd name="connsiteY52" fmla="*/ 199239 h 336550"/>
              <a:gd name="connsiteX53" fmla="*/ 140934 w 281869"/>
              <a:gd name="connsiteY53" fmla="*/ 211122 h 336550"/>
              <a:gd name="connsiteX54" fmla="*/ 126463 w 281869"/>
              <a:gd name="connsiteY54" fmla="*/ 199239 h 336550"/>
              <a:gd name="connsiteX55" fmla="*/ 110676 w 281869"/>
              <a:gd name="connsiteY55" fmla="*/ 125303 h 336550"/>
              <a:gd name="connsiteX56" fmla="*/ 110676 w 281869"/>
              <a:gd name="connsiteY56" fmla="*/ 319386 h 336550"/>
              <a:gd name="connsiteX57" fmla="*/ 93574 w 281869"/>
              <a:gd name="connsiteY57" fmla="*/ 336550 h 336550"/>
              <a:gd name="connsiteX58" fmla="*/ 77787 w 281869"/>
              <a:gd name="connsiteY58" fmla="*/ 319386 h 336550"/>
              <a:gd name="connsiteX59" fmla="*/ 77787 w 281869"/>
              <a:gd name="connsiteY59" fmla="*/ 213762 h 336550"/>
              <a:gd name="connsiteX60" fmla="*/ 71209 w 281869"/>
              <a:gd name="connsiteY60" fmla="*/ 208481 h 336550"/>
              <a:gd name="connsiteX61" fmla="*/ 65947 w 281869"/>
              <a:gd name="connsiteY61" fmla="*/ 213762 h 336550"/>
              <a:gd name="connsiteX62" fmla="*/ 65947 w 281869"/>
              <a:gd name="connsiteY62" fmla="*/ 319386 h 336550"/>
              <a:gd name="connsiteX63" fmla="*/ 48845 w 281869"/>
              <a:gd name="connsiteY63" fmla="*/ 336550 h 336550"/>
              <a:gd name="connsiteX64" fmla="*/ 33058 w 281869"/>
              <a:gd name="connsiteY64" fmla="*/ 319386 h 336550"/>
              <a:gd name="connsiteX65" fmla="*/ 33058 w 281869"/>
              <a:gd name="connsiteY65" fmla="*/ 121342 h 336550"/>
              <a:gd name="connsiteX66" fmla="*/ 27796 w 281869"/>
              <a:gd name="connsiteY66" fmla="*/ 199239 h 336550"/>
              <a:gd name="connsiteX67" fmla="*/ 12009 w 281869"/>
              <a:gd name="connsiteY67" fmla="*/ 211122 h 336550"/>
              <a:gd name="connsiteX68" fmla="*/ 169 w 281869"/>
              <a:gd name="connsiteY68" fmla="*/ 196599 h 336550"/>
              <a:gd name="connsiteX69" fmla="*/ 6746 w 281869"/>
              <a:gd name="connsiteY69" fmla="*/ 83053 h 336550"/>
              <a:gd name="connsiteX70" fmla="*/ 21218 w 281869"/>
              <a:gd name="connsiteY70" fmla="*/ 69850 h 336550"/>
              <a:gd name="connsiteX71" fmla="*/ 210785 w 281869"/>
              <a:gd name="connsiteY71" fmla="*/ 0 h 336550"/>
              <a:gd name="connsiteX72" fmla="*/ 241742 w 281869"/>
              <a:gd name="connsiteY72" fmla="*/ 30163 h 336550"/>
              <a:gd name="connsiteX73" fmla="*/ 210785 w 281869"/>
              <a:gd name="connsiteY73" fmla="*/ 60326 h 336550"/>
              <a:gd name="connsiteX74" fmla="*/ 179828 w 281869"/>
              <a:gd name="connsiteY74" fmla="*/ 30163 h 336550"/>
              <a:gd name="connsiteX75" fmla="*/ 210785 w 281869"/>
              <a:gd name="connsiteY75" fmla="*/ 0 h 336550"/>
              <a:gd name="connsiteX76" fmla="*/ 71085 w 281869"/>
              <a:gd name="connsiteY76" fmla="*/ 0 h 336550"/>
              <a:gd name="connsiteX77" fmla="*/ 102042 w 281869"/>
              <a:gd name="connsiteY77" fmla="*/ 30163 h 336550"/>
              <a:gd name="connsiteX78" fmla="*/ 71085 w 281869"/>
              <a:gd name="connsiteY78" fmla="*/ 60326 h 336550"/>
              <a:gd name="connsiteX79" fmla="*/ 40128 w 281869"/>
              <a:gd name="connsiteY79" fmla="*/ 30163 h 336550"/>
              <a:gd name="connsiteX80" fmla="*/ 71085 w 281869"/>
              <a:gd name="connsiteY80"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281869" h="336550">
                <a:moveTo>
                  <a:pt x="206816" y="79120"/>
                </a:moveTo>
                <a:cubicBezTo>
                  <a:pt x="206816" y="79120"/>
                  <a:pt x="206816" y="79120"/>
                  <a:pt x="201524" y="85782"/>
                </a:cubicBezTo>
                <a:cubicBezTo>
                  <a:pt x="198878" y="88447"/>
                  <a:pt x="198878" y="89779"/>
                  <a:pt x="201524" y="92444"/>
                </a:cubicBezTo>
                <a:cubicBezTo>
                  <a:pt x="201524" y="92444"/>
                  <a:pt x="201524" y="92444"/>
                  <a:pt x="205493" y="96441"/>
                </a:cubicBezTo>
                <a:cubicBezTo>
                  <a:pt x="205493" y="96441"/>
                  <a:pt x="205493" y="96441"/>
                  <a:pt x="198878" y="133748"/>
                </a:cubicBezTo>
                <a:cubicBezTo>
                  <a:pt x="198878" y="135080"/>
                  <a:pt x="198878" y="136413"/>
                  <a:pt x="198878" y="137745"/>
                </a:cubicBezTo>
                <a:cubicBezTo>
                  <a:pt x="198878" y="137745"/>
                  <a:pt x="198878" y="137745"/>
                  <a:pt x="206816" y="149736"/>
                </a:cubicBezTo>
                <a:cubicBezTo>
                  <a:pt x="208139" y="152401"/>
                  <a:pt x="212107" y="152401"/>
                  <a:pt x="213430" y="149736"/>
                </a:cubicBezTo>
                <a:cubicBezTo>
                  <a:pt x="213430" y="149736"/>
                  <a:pt x="213430" y="149736"/>
                  <a:pt x="221368" y="137745"/>
                </a:cubicBezTo>
                <a:cubicBezTo>
                  <a:pt x="222691" y="136413"/>
                  <a:pt x="222691" y="135080"/>
                  <a:pt x="221368" y="133748"/>
                </a:cubicBezTo>
                <a:cubicBezTo>
                  <a:pt x="221368" y="133748"/>
                  <a:pt x="221368" y="133748"/>
                  <a:pt x="214753" y="96441"/>
                </a:cubicBezTo>
                <a:cubicBezTo>
                  <a:pt x="214753" y="96441"/>
                  <a:pt x="214753" y="96441"/>
                  <a:pt x="220045" y="92444"/>
                </a:cubicBezTo>
                <a:cubicBezTo>
                  <a:pt x="221368" y="89779"/>
                  <a:pt x="221368" y="88447"/>
                  <a:pt x="220045" y="85782"/>
                </a:cubicBezTo>
                <a:cubicBezTo>
                  <a:pt x="220045" y="85782"/>
                  <a:pt x="220045" y="85782"/>
                  <a:pt x="213430" y="79120"/>
                </a:cubicBezTo>
                <a:cubicBezTo>
                  <a:pt x="212107" y="77788"/>
                  <a:pt x="209462" y="77788"/>
                  <a:pt x="206816" y="79120"/>
                </a:cubicBezTo>
                <a:close/>
                <a:moveTo>
                  <a:pt x="68439" y="79120"/>
                </a:moveTo>
                <a:cubicBezTo>
                  <a:pt x="68439" y="79120"/>
                  <a:pt x="68439" y="79120"/>
                  <a:pt x="61824" y="85782"/>
                </a:cubicBezTo>
                <a:cubicBezTo>
                  <a:pt x="60501" y="88447"/>
                  <a:pt x="60501" y="89779"/>
                  <a:pt x="61824" y="92444"/>
                </a:cubicBezTo>
                <a:cubicBezTo>
                  <a:pt x="61824" y="92444"/>
                  <a:pt x="61824" y="92444"/>
                  <a:pt x="67116" y="96441"/>
                </a:cubicBezTo>
                <a:cubicBezTo>
                  <a:pt x="67116" y="96441"/>
                  <a:pt x="67116" y="96441"/>
                  <a:pt x="60501" y="133748"/>
                </a:cubicBezTo>
                <a:cubicBezTo>
                  <a:pt x="59178" y="135080"/>
                  <a:pt x="59178" y="136413"/>
                  <a:pt x="60501" y="137745"/>
                </a:cubicBezTo>
                <a:cubicBezTo>
                  <a:pt x="60501" y="137745"/>
                  <a:pt x="60501" y="137745"/>
                  <a:pt x="68439" y="149736"/>
                </a:cubicBezTo>
                <a:cubicBezTo>
                  <a:pt x="69762" y="152401"/>
                  <a:pt x="73730" y="152401"/>
                  <a:pt x="75053" y="149736"/>
                </a:cubicBezTo>
                <a:cubicBezTo>
                  <a:pt x="75053" y="149736"/>
                  <a:pt x="75053" y="149736"/>
                  <a:pt x="82991" y="137745"/>
                </a:cubicBezTo>
                <a:cubicBezTo>
                  <a:pt x="82991" y="136413"/>
                  <a:pt x="82991" y="135080"/>
                  <a:pt x="82991" y="133748"/>
                </a:cubicBezTo>
                <a:cubicBezTo>
                  <a:pt x="82991" y="133748"/>
                  <a:pt x="82991" y="133748"/>
                  <a:pt x="76376" y="96441"/>
                </a:cubicBezTo>
                <a:cubicBezTo>
                  <a:pt x="76376" y="96441"/>
                  <a:pt x="76376" y="96441"/>
                  <a:pt x="80345" y="92444"/>
                </a:cubicBezTo>
                <a:cubicBezTo>
                  <a:pt x="82991" y="89779"/>
                  <a:pt x="82991" y="88447"/>
                  <a:pt x="80345" y="85782"/>
                </a:cubicBezTo>
                <a:cubicBezTo>
                  <a:pt x="80345" y="85782"/>
                  <a:pt x="80345" y="85782"/>
                  <a:pt x="75053" y="79120"/>
                </a:cubicBezTo>
                <a:cubicBezTo>
                  <a:pt x="72407" y="77788"/>
                  <a:pt x="69762" y="77788"/>
                  <a:pt x="68439" y="79120"/>
                </a:cubicBezTo>
                <a:close/>
                <a:moveTo>
                  <a:pt x="21218" y="69850"/>
                </a:moveTo>
                <a:cubicBezTo>
                  <a:pt x="21218" y="69850"/>
                  <a:pt x="21218" y="69850"/>
                  <a:pt x="121201" y="69850"/>
                </a:cubicBezTo>
                <a:cubicBezTo>
                  <a:pt x="129094" y="69850"/>
                  <a:pt x="135672" y="76451"/>
                  <a:pt x="135672" y="83053"/>
                </a:cubicBezTo>
                <a:cubicBezTo>
                  <a:pt x="135672" y="83053"/>
                  <a:pt x="135672" y="83053"/>
                  <a:pt x="140934" y="113420"/>
                </a:cubicBezTo>
                <a:cubicBezTo>
                  <a:pt x="140934" y="113420"/>
                  <a:pt x="140934" y="113420"/>
                  <a:pt x="146197" y="83053"/>
                </a:cubicBezTo>
                <a:cubicBezTo>
                  <a:pt x="146197" y="76451"/>
                  <a:pt x="152775" y="69850"/>
                  <a:pt x="160668" y="69850"/>
                </a:cubicBezTo>
                <a:cubicBezTo>
                  <a:pt x="160668" y="69850"/>
                  <a:pt x="160668" y="69850"/>
                  <a:pt x="260651" y="69850"/>
                </a:cubicBezTo>
                <a:cubicBezTo>
                  <a:pt x="267229" y="69850"/>
                  <a:pt x="273807" y="76451"/>
                  <a:pt x="275123" y="83053"/>
                </a:cubicBezTo>
                <a:cubicBezTo>
                  <a:pt x="275123" y="83053"/>
                  <a:pt x="275123" y="83053"/>
                  <a:pt x="281700" y="196599"/>
                </a:cubicBezTo>
                <a:cubicBezTo>
                  <a:pt x="283016" y="204520"/>
                  <a:pt x="276438" y="211122"/>
                  <a:pt x="269860" y="211122"/>
                </a:cubicBezTo>
                <a:cubicBezTo>
                  <a:pt x="261967" y="212442"/>
                  <a:pt x="255389" y="205841"/>
                  <a:pt x="254073" y="199239"/>
                </a:cubicBezTo>
                <a:cubicBezTo>
                  <a:pt x="254073" y="199239"/>
                  <a:pt x="254073" y="199239"/>
                  <a:pt x="250127" y="125303"/>
                </a:cubicBezTo>
                <a:cubicBezTo>
                  <a:pt x="250127" y="125303"/>
                  <a:pt x="250127" y="125303"/>
                  <a:pt x="248811" y="319386"/>
                </a:cubicBezTo>
                <a:cubicBezTo>
                  <a:pt x="248811" y="329949"/>
                  <a:pt x="240918" y="336550"/>
                  <a:pt x="231709" y="336550"/>
                </a:cubicBezTo>
                <a:cubicBezTo>
                  <a:pt x="222500" y="336550"/>
                  <a:pt x="215922" y="328628"/>
                  <a:pt x="215922" y="319386"/>
                </a:cubicBezTo>
                <a:cubicBezTo>
                  <a:pt x="215922" y="319386"/>
                  <a:pt x="215922" y="319386"/>
                  <a:pt x="215922" y="213762"/>
                </a:cubicBezTo>
                <a:cubicBezTo>
                  <a:pt x="215922" y="211122"/>
                  <a:pt x="213291" y="208481"/>
                  <a:pt x="210660" y="208481"/>
                </a:cubicBezTo>
                <a:cubicBezTo>
                  <a:pt x="206713" y="208481"/>
                  <a:pt x="204082" y="211122"/>
                  <a:pt x="204082" y="213762"/>
                </a:cubicBezTo>
                <a:cubicBezTo>
                  <a:pt x="204082" y="213762"/>
                  <a:pt x="204082" y="213762"/>
                  <a:pt x="204082" y="319386"/>
                </a:cubicBezTo>
                <a:cubicBezTo>
                  <a:pt x="204082" y="329949"/>
                  <a:pt x="196188" y="336550"/>
                  <a:pt x="186979" y="336550"/>
                </a:cubicBezTo>
                <a:cubicBezTo>
                  <a:pt x="177770" y="336550"/>
                  <a:pt x="171193" y="328628"/>
                  <a:pt x="171193" y="319386"/>
                </a:cubicBezTo>
                <a:cubicBezTo>
                  <a:pt x="171193" y="319386"/>
                  <a:pt x="171193" y="319386"/>
                  <a:pt x="171193" y="121342"/>
                </a:cubicBezTo>
                <a:cubicBezTo>
                  <a:pt x="171193" y="121342"/>
                  <a:pt x="171193" y="121342"/>
                  <a:pt x="155406" y="199239"/>
                </a:cubicBezTo>
                <a:cubicBezTo>
                  <a:pt x="154090" y="205841"/>
                  <a:pt x="148828" y="212442"/>
                  <a:pt x="140934" y="211122"/>
                </a:cubicBezTo>
                <a:cubicBezTo>
                  <a:pt x="133041" y="212442"/>
                  <a:pt x="127779" y="205841"/>
                  <a:pt x="126463" y="199239"/>
                </a:cubicBezTo>
                <a:cubicBezTo>
                  <a:pt x="126463" y="199239"/>
                  <a:pt x="126463" y="199239"/>
                  <a:pt x="110676" y="125303"/>
                </a:cubicBezTo>
                <a:cubicBezTo>
                  <a:pt x="110676" y="125303"/>
                  <a:pt x="110676" y="125303"/>
                  <a:pt x="110676" y="319386"/>
                </a:cubicBezTo>
                <a:cubicBezTo>
                  <a:pt x="110676" y="329949"/>
                  <a:pt x="102783" y="336550"/>
                  <a:pt x="93574" y="336550"/>
                </a:cubicBezTo>
                <a:cubicBezTo>
                  <a:pt x="84365" y="336550"/>
                  <a:pt x="77787" y="328628"/>
                  <a:pt x="77787" y="319386"/>
                </a:cubicBezTo>
                <a:cubicBezTo>
                  <a:pt x="77787" y="319386"/>
                  <a:pt x="77787" y="319386"/>
                  <a:pt x="77787" y="213762"/>
                </a:cubicBezTo>
                <a:cubicBezTo>
                  <a:pt x="77787" y="211122"/>
                  <a:pt x="75156" y="208481"/>
                  <a:pt x="71209" y="208481"/>
                </a:cubicBezTo>
                <a:cubicBezTo>
                  <a:pt x="68578" y="208481"/>
                  <a:pt x="65947" y="211122"/>
                  <a:pt x="65947" y="213762"/>
                </a:cubicBezTo>
                <a:cubicBezTo>
                  <a:pt x="65947" y="213762"/>
                  <a:pt x="65947" y="213762"/>
                  <a:pt x="65947" y="319386"/>
                </a:cubicBezTo>
                <a:cubicBezTo>
                  <a:pt x="65947" y="329949"/>
                  <a:pt x="58054" y="336550"/>
                  <a:pt x="48845" y="336550"/>
                </a:cubicBezTo>
                <a:cubicBezTo>
                  <a:pt x="39636" y="336550"/>
                  <a:pt x="33058" y="328628"/>
                  <a:pt x="33058" y="319386"/>
                </a:cubicBezTo>
                <a:cubicBezTo>
                  <a:pt x="33058" y="319386"/>
                  <a:pt x="33058" y="319386"/>
                  <a:pt x="33058" y="121342"/>
                </a:cubicBezTo>
                <a:cubicBezTo>
                  <a:pt x="33058" y="121342"/>
                  <a:pt x="33058" y="121342"/>
                  <a:pt x="27796" y="199239"/>
                </a:cubicBezTo>
                <a:cubicBezTo>
                  <a:pt x="26480" y="205841"/>
                  <a:pt x="19902" y="212442"/>
                  <a:pt x="12009" y="211122"/>
                </a:cubicBezTo>
                <a:cubicBezTo>
                  <a:pt x="5431" y="211122"/>
                  <a:pt x="-1147" y="204520"/>
                  <a:pt x="169" y="196599"/>
                </a:cubicBezTo>
                <a:cubicBezTo>
                  <a:pt x="169" y="196599"/>
                  <a:pt x="169" y="196599"/>
                  <a:pt x="6746" y="83053"/>
                </a:cubicBezTo>
                <a:cubicBezTo>
                  <a:pt x="8062" y="76451"/>
                  <a:pt x="14640" y="69850"/>
                  <a:pt x="21218" y="69850"/>
                </a:cubicBezTo>
                <a:close/>
                <a:moveTo>
                  <a:pt x="210785" y="0"/>
                </a:moveTo>
                <a:cubicBezTo>
                  <a:pt x="227882" y="0"/>
                  <a:pt x="241742" y="13504"/>
                  <a:pt x="241742" y="30163"/>
                </a:cubicBezTo>
                <a:cubicBezTo>
                  <a:pt x="241742" y="46822"/>
                  <a:pt x="227882" y="60326"/>
                  <a:pt x="210785" y="60326"/>
                </a:cubicBezTo>
                <a:cubicBezTo>
                  <a:pt x="193688" y="60326"/>
                  <a:pt x="179828" y="46822"/>
                  <a:pt x="179828" y="30163"/>
                </a:cubicBezTo>
                <a:cubicBezTo>
                  <a:pt x="179828" y="13504"/>
                  <a:pt x="193688" y="0"/>
                  <a:pt x="210785" y="0"/>
                </a:cubicBezTo>
                <a:close/>
                <a:moveTo>
                  <a:pt x="71085" y="0"/>
                </a:moveTo>
                <a:cubicBezTo>
                  <a:pt x="88182" y="0"/>
                  <a:pt x="102042" y="13504"/>
                  <a:pt x="102042" y="30163"/>
                </a:cubicBezTo>
                <a:cubicBezTo>
                  <a:pt x="102042" y="46822"/>
                  <a:pt x="88182" y="60326"/>
                  <a:pt x="71085" y="60326"/>
                </a:cubicBezTo>
                <a:cubicBezTo>
                  <a:pt x="53988" y="60326"/>
                  <a:pt x="40128" y="46822"/>
                  <a:pt x="40128" y="30163"/>
                </a:cubicBezTo>
                <a:cubicBezTo>
                  <a:pt x="40128" y="13504"/>
                  <a:pt x="53988" y="0"/>
                  <a:pt x="71085" y="0"/>
                </a:cubicBezTo>
                <a:close/>
              </a:path>
            </a:pathLst>
          </a:custGeom>
          <a:solidFill>
            <a:schemeClr val="bg1"/>
          </a:solidFill>
          <a:ln w="1905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64" name="椭圆 46"/>
          <p:cNvSpPr/>
          <p:nvPr/>
        </p:nvSpPr>
        <p:spPr>
          <a:xfrm>
            <a:off x="9519267" y="4191394"/>
            <a:ext cx="344368" cy="344368"/>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bg1"/>
          </a:solidFill>
          <a:ln w="1905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46" name="组合 45"/>
          <p:cNvGrpSpPr/>
          <p:nvPr/>
        </p:nvGrpSpPr>
        <p:grpSpPr>
          <a:xfrm>
            <a:off x="5525589" y="1322389"/>
            <a:ext cx="800302" cy="708913"/>
            <a:chOff x="7395257" y="1742914"/>
            <a:chExt cx="800302" cy="708913"/>
          </a:xfrm>
        </p:grpSpPr>
        <p:cxnSp>
          <p:nvCxnSpPr>
            <p:cNvPr id="47" name="直接连接符 46"/>
            <p:cNvCxnSpPr/>
            <p:nvPr/>
          </p:nvCxnSpPr>
          <p:spPr>
            <a:xfrm flipV="1">
              <a:off x="7395257" y="1836040"/>
              <a:ext cx="699294" cy="615787"/>
            </a:xfrm>
            <a:prstGeom prst="line">
              <a:avLst/>
            </a:prstGeom>
            <a:noFill/>
            <a:ln>
              <a:gradFill>
                <a:gsLst>
                  <a:gs pos="9000">
                    <a:schemeClr val="bg1">
                      <a:lumMod val="95000"/>
                      <a:alpha val="10000"/>
                    </a:schemeClr>
                  </a:gs>
                  <a:gs pos="68000">
                    <a:srgbClr val="62FFFF">
                      <a:alpha val="50000"/>
                    </a:srgbClr>
                  </a:gs>
                  <a:gs pos="43000">
                    <a:srgbClr val="62FFFF">
                      <a:alpha val="40000"/>
                    </a:srgbClr>
                  </a:gs>
                  <a:gs pos="100000">
                    <a:schemeClr val="bg1">
                      <a:lumMod val="9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cxnSp>
        <p:grpSp>
          <p:nvGrpSpPr>
            <p:cNvPr id="61" name="组合 60"/>
            <p:cNvGrpSpPr/>
            <p:nvPr/>
          </p:nvGrpSpPr>
          <p:grpSpPr>
            <a:xfrm>
              <a:off x="8060899" y="1742914"/>
              <a:ext cx="134660" cy="134660"/>
              <a:chOff x="8049259" y="1478840"/>
              <a:chExt cx="134660" cy="134660"/>
            </a:xfrm>
          </p:grpSpPr>
          <p:sp>
            <p:nvSpPr>
              <p:cNvPr id="62" name="椭圆 61"/>
              <p:cNvSpPr/>
              <p:nvPr/>
            </p:nvSpPr>
            <p:spPr>
              <a:xfrm rot="11105025">
                <a:off x="8049259" y="1478840"/>
                <a:ext cx="134660" cy="134660"/>
              </a:xfrm>
              <a:prstGeom prst="ellipse">
                <a:avLst/>
              </a:prstGeom>
              <a:gradFill flip="none" rotWithShape="1">
                <a:gsLst>
                  <a:gs pos="0">
                    <a:srgbClr val="62FFFF"/>
                  </a:gs>
                  <a:gs pos="67000">
                    <a:srgbClr val="0D69FF"/>
                  </a:gs>
                  <a:gs pos="43000">
                    <a:srgbClr val="0D69FF"/>
                  </a:gs>
                  <a:gs pos="100000">
                    <a:srgbClr val="62FFFF"/>
                  </a:gs>
                </a:gsLst>
                <a:path path="circle">
                  <a:fillToRect l="100000" t="100000"/>
                </a:path>
                <a:tileRect r="-100000" b="-100000"/>
              </a:gra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rot="11105025">
                <a:off x="8072679" y="1502260"/>
                <a:ext cx="87821" cy="87821"/>
              </a:xfrm>
              <a:prstGeom prst="ellipse">
                <a:avLst/>
              </a:prstGeom>
              <a:solidFill>
                <a:srgbClr val="62FFFF"/>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6" name="组合 65"/>
          <p:cNvGrpSpPr/>
          <p:nvPr/>
        </p:nvGrpSpPr>
        <p:grpSpPr>
          <a:xfrm>
            <a:off x="6275572" y="735007"/>
            <a:ext cx="2663454" cy="888155"/>
            <a:chOff x="-1997346" y="1787957"/>
            <a:chExt cx="2663454" cy="888155"/>
          </a:xfrm>
        </p:grpSpPr>
        <p:sp>
          <p:nvSpPr>
            <p:cNvPr id="67" name="矩形 66"/>
            <p:cNvSpPr/>
            <p:nvPr/>
          </p:nvSpPr>
          <p:spPr>
            <a:xfrm>
              <a:off x="-1997346" y="2140581"/>
              <a:ext cx="2663454" cy="535531"/>
            </a:xfrm>
            <a:prstGeom prst="rect">
              <a:avLst/>
            </a:prstGeom>
          </p:spPr>
          <p:txBody>
            <a:bodyPr wrap="square">
              <a:spAutoFit/>
              <a:scene3d>
                <a:camera prst="orthographicFront"/>
                <a:lightRig rig="threePt" dir="t"/>
              </a:scene3d>
              <a:sp3d contourW="12700"/>
            </a:bodyPr>
            <a:lstStyle/>
            <a:p>
              <a:pPr>
                <a:lnSpc>
                  <a:spcPct val="120000"/>
                </a:lnSpc>
              </a:pPr>
              <a:r>
                <a:rPr lang="zh-CN" altLang="en-US" sz="1200" dirty="0" smtClean="0">
                  <a:solidFill>
                    <a:prstClr val="white">
                      <a:alpha val="80000"/>
                    </a:prstClr>
                  </a:solidFill>
                  <a:latin typeface="Arial" panose="020B0604020202020204"/>
                  <a:ea typeface="微软雅黑" panose="020B0503020204020204" charset="-122"/>
                </a:rPr>
                <a:t>获取信号量</a:t>
              </a:r>
              <a:endParaRPr lang="zh-CN" altLang="zh-CN" dirty="0">
                <a:latin typeface="Arial" panose="020B0604020202020204" pitchFamily="34" charset="0"/>
              </a:endParaRPr>
            </a:p>
            <a:p>
              <a:pPr>
                <a:lnSpc>
                  <a:spcPct val="120000"/>
                </a:lnSpc>
              </a:pPr>
              <a:endParaRPr lang="zh-CN" altLang="en-US" sz="1200" dirty="0">
                <a:solidFill>
                  <a:prstClr val="white">
                    <a:alpha val="80000"/>
                  </a:prstClr>
                </a:solidFill>
                <a:latin typeface="Arial" panose="020B0604020202020204"/>
                <a:ea typeface="微软雅黑" panose="020B0503020204020204" charset="-122"/>
              </a:endParaRPr>
            </a:p>
          </p:txBody>
        </p:sp>
        <p:sp>
          <p:nvSpPr>
            <p:cNvPr id="68" name="矩形 67"/>
            <p:cNvSpPr/>
            <p:nvPr/>
          </p:nvSpPr>
          <p:spPr>
            <a:xfrm>
              <a:off x="-1997346" y="1787957"/>
              <a:ext cx="1159292" cy="394210"/>
            </a:xfrm>
            <a:prstGeom prst="rect">
              <a:avLst/>
            </a:prstGeom>
            <a:noFill/>
          </p:spPr>
          <p:txBody>
            <a:bodyPr wrap="none" rtlCol="0">
              <a:spAutoFit/>
              <a:scene3d>
                <a:camera prst="orthographicFront"/>
                <a:lightRig rig="threePt" dir="t"/>
              </a:scene3d>
              <a:sp3d contourW="12700"/>
            </a:bodyPr>
            <a:lstStyle/>
            <a:p>
              <a:pPr>
                <a:lnSpc>
                  <a:spcPct val="120000"/>
                </a:lnSpc>
              </a:pPr>
              <a:r>
                <a:rPr lang="en-US" altLang="zh-CN" b="1" dirty="0">
                  <a:solidFill>
                    <a:schemeClr val="bg1"/>
                  </a:solidFill>
                </a:rPr>
                <a:t>acquire</a:t>
              </a:r>
              <a:r>
                <a:rPr lang="en-US" altLang="zh-CN" b="1" dirty="0" smtClean="0">
                  <a:solidFill>
                    <a:schemeClr val="bg1"/>
                  </a:solidFill>
                </a:rPr>
                <a:t>(</a:t>
              </a:r>
              <a:r>
                <a:rPr lang="en-US" altLang="zh-CN" b="1" dirty="0">
                  <a:solidFill>
                    <a:schemeClr val="bg1"/>
                  </a:solidFill>
                </a:rPr>
                <a:t>)</a:t>
              </a:r>
              <a:endParaRPr lang="zh-CN" altLang="en-US" b="1" dirty="0">
                <a:solidFill>
                  <a:schemeClr val="bg1"/>
                </a:solidFill>
                <a:latin typeface="Arial" panose="020B0604020202020204"/>
                <a:ea typeface="微软雅黑" panose="020B0503020204020204" charset="-122"/>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par>
                                <p:cTn id="10" presetID="49" presetClass="entr" presetSubtype="0" decel="100000" fill="hold" grpId="0" nodeType="withEffect">
                                  <p:stCondLst>
                                    <p:cond delay="400"/>
                                  </p:stCondLst>
                                  <p:childTnLst>
                                    <p:set>
                                      <p:cBhvr>
                                        <p:cTn id="11" dur="1" fill="hold">
                                          <p:stCondLst>
                                            <p:cond delay="0"/>
                                          </p:stCondLst>
                                        </p:cTn>
                                        <p:tgtEl>
                                          <p:spTgt spid="2"/>
                                        </p:tgtEl>
                                        <p:attrNameLst>
                                          <p:attrName>style.visibility</p:attrName>
                                        </p:attrNameLst>
                                      </p:cBhvr>
                                      <p:to>
                                        <p:strVal val="visible"/>
                                      </p:to>
                                    </p:set>
                                    <p:anim calcmode="lin" valueType="num">
                                      <p:cBhvr>
                                        <p:cTn id="12" dur="1500" fill="hold"/>
                                        <p:tgtEl>
                                          <p:spTgt spid="2"/>
                                        </p:tgtEl>
                                        <p:attrNameLst>
                                          <p:attrName>ppt_w</p:attrName>
                                        </p:attrNameLst>
                                      </p:cBhvr>
                                      <p:tavLst>
                                        <p:tav tm="0">
                                          <p:val>
                                            <p:fltVal val="0"/>
                                          </p:val>
                                        </p:tav>
                                        <p:tav tm="100000">
                                          <p:val>
                                            <p:strVal val="#ppt_w"/>
                                          </p:val>
                                        </p:tav>
                                      </p:tavLst>
                                    </p:anim>
                                    <p:anim calcmode="lin" valueType="num">
                                      <p:cBhvr>
                                        <p:cTn id="13" dur="1500" fill="hold"/>
                                        <p:tgtEl>
                                          <p:spTgt spid="2"/>
                                        </p:tgtEl>
                                        <p:attrNameLst>
                                          <p:attrName>ppt_h</p:attrName>
                                        </p:attrNameLst>
                                      </p:cBhvr>
                                      <p:tavLst>
                                        <p:tav tm="0">
                                          <p:val>
                                            <p:fltVal val="0"/>
                                          </p:val>
                                        </p:tav>
                                        <p:tav tm="100000">
                                          <p:val>
                                            <p:strVal val="#ppt_h"/>
                                          </p:val>
                                        </p:tav>
                                      </p:tavLst>
                                    </p:anim>
                                    <p:anim calcmode="lin" valueType="num">
                                      <p:cBhvr>
                                        <p:cTn id="14" dur="1500" fill="hold"/>
                                        <p:tgtEl>
                                          <p:spTgt spid="2"/>
                                        </p:tgtEl>
                                        <p:attrNameLst>
                                          <p:attrName>style.rotation</p:attrName>
                                        </p:attrNameLst>
                                      </p:cBhvr>
                                      <p:tavLst>
                                        <p:tav tm="0">
                                          <p:val>
                                            <p:fltVal val="360"/>
                                          </p:val>
                                        </p:tav>
                                        <p:tav tm="100000">
                                          <p:val>
                                            <p:fltVal val="0"/>
                                          </p:val>
                                        </p:tav>
                                      </p:tavLst>
                                    </p:anim>
                                    <p:animEffect transition="in" filter="fade">
                                      <p:cBhvr>
                                        <p:cTn id="15" dur="1500"/>
                                        <p:tgtEl>
                                          <p:spTgt spid="2"/>
                                        </p:tgtEl>
                                      </p:cBhvr>
                                    </p:animEffect>
                                  </p:childTnLst>
                                </p:cTn>
                              </p:par>
                              <p:par>
                                <p:cTn id="16" presetID="49" presetClass="entr" presetSubtype="0" decel="100000" fill="hold" grpId="0" nodeType="withEffect">
                                  <p:stCondLst>
                                    <p:cond delay="600"/>
                                  </p:stCondLst>
                                  <p:childTnLst>
                                    <p:set>
                                      <p:cBhvr>
                                        <p:cTn id="17" dur="1" fill="hold">
                                          <p:stCondLst>
                                            <p:cond delay="0"/>
                                          </p:stCondLst>
                                        </p:cTn>
                                        <p:tgtEl>
                                          <p:spTgt spid="3"/>
                                        </p:tgtEl>
                                        <p:attrNameLst>
                                          <p:attrName>style.visibility</p:attrName>
                                        </p:attrNameLst>
                                      </p:cBhvr>
                                      <p:to>
                                        <p:strVal val="visible"/>
                                      </p:to>
                                    </p:set>
                                    <p:anim calcmode="lin" valueType="num">
                                      <p:cBhvr>
                                        <p:cTn id="18" dur="1500" fill="hold"/>
                                        <p:tgtEl>
                                          <p:spTgt spid="3"/>
                                        </p:tgtEl>
                                        <p:attrNameLst>
                                          <p:attrName>ppt_w</p:attrName>
                                        </p:attrNameLst>
                                      </p:cBhvr>
                                      <p:tavLst>
                                        <p:tav tm="0">
                                          <p:val>
                                            <p:fltVal val="0"/>
                                          </p:val>
                                        </p:tav>
                                        <p:tav tm="100000">
                                          <p:val>
                                            <p:strVal val="#ppt_w"/>
                                          </p:val>
                                        </p:tav>
                                      </p:tavLst>
                                    </p:anim>
                                    <p:anim calcmode="lin" valueType="num">
                                      <p:cBhvr>
                                        <p:cTn id="19" dur="1500" fill="hold"/>
                                        <p:tgtEl>
                                          <p:spTgt spid="3"/>
                                        </p:tgtEl>
                                        <p:attrNameLst>
                                          <p:attrName>ppt_h</p:attrName>
                                        </p:attrNameLst>
                                      </p:cBhvr>
                                      <p:tavLst>
                                        <p:tav tm="0">
                                          <p:val>
                                            <p:fltVal val="0"/>
                                          </p:val>
                                        </p:tav>
                                        <p:tav tm="100000">
                                          <p:val>
                                            <p:strVal val="#ppt_h"/>
                                          </p:val>
                                        </p:tav>
                                      </p:tavLst>
                                    </p:anim>
                                    <p:anim calcmode="lin" valueType="num">
                                      <p:cBhvr>
                                        <p:cTn id="20" dur="1500" fill="hold"/>
                                        <p:tgtEl>
                                          <p:spTgt spid="3"/>
                                        </p:tgtEl>
                                        <p:attrNameLst>
                                          <p:attrName>style.rotation</p:attrName>
                                        </p:attrNameLst>
                                      </p:cBhvr>
                                      <p:tavLst>
                                        <p:tav tm="0">
                                          <p:val>
                                            <p:fltVal val="360"/>
                                          </p:val>
                                        </p:tav>
                                        <p:tav tm="100000">
                                          <p:val>
                                            <p:fltVal val="0"/>
                                          </p:val>
                                        </p:tav>
                                      </p:tavLst>
                                    </p:anim>
                                    <p:animEffect transition="in" filter="fade">
                                      <p:cBhvr>
                                        <p:cTn id="21" dur="1500"/>
                                        <p:tgtEl>
                                          <p:spTgt spid="3"/>
                                        </p:tgtEl>
                                      </p:cBhvr>
                                    </p:animEffect>
                                  </p:childTnLst>
                                </p:cTn>
                              </p:par>
                              <p:par>
                                <p:cTn id="22" presetID="49" presetClass="entr" presetSubtype="0" decel="100000" fill="hold" grpId="0" nodeType="withEffect">
                                  <p:stCondLst>
                                    <p:cond delay="800"/>
                                  </p:stCondLst>
                                  <p:childTnLst>
                                    <p:set>
                                      <p:cBhvr>
                                        <p:cTn id="23" dur="1" fill="hold">
                                          <p:stCondLst>
                                            <p:cond delay="0"/>
                                          </p:stCondLst>
                                        </p:cTn>
                                        <p:tgtEl>
                                          <p:spTgt spid="4"/>
                                        </p:tgtEl>
                                        <p:attrNameLst>
                                          <p:attrName>style.visibility</p:attrName>
                                        </p:attrNameLst>
                                      </p:cBhvr>
                                      <p:to>
                                        <p:strVal val="visible"/>
                                      </p:to>
                                    </p:set>
                                    <p:anim calcmode="lin" valueType="num">
                                      <p:cBhvr>
                                        <p:cTn id="24" dur="1500" fill="hold"/>
                                        <p:tgtEl>
                                          <p:spTgt spid="4"/>
                                        </p:tgtEl>
                                        <p:attrNameLst>
                                          <p:attrName>ppt_w</p:attrName>
                                        </p:attrNameLst>
                                      </p:cBhvr>
                                      <p:tavLst>
                                        <p:tav tm="0">
                                          <p:val>
                                            <p:fltVal val="0"/>
                                          </p:val>
                                        </p:tav>
                                        <p:tav tm="100000">
                                          <p:val>
                                            <p:strVal val="#ppt_w"/>
                                          </p:val>
                                        </p:tav>
                                      </p:tavLst>
                                    </p:anim>
                                    <p:anim calcmode="lin" valueType="num">
                                      <p:cBhvr>
                                        <p:cTn id="25" dur="1500" fill="hold"/>
                                        <p:tgtEl>
                                          <p:spTgt spid="4"/>
                                        </p:tgtEl>
                                        <p:attrNameLst>
                                          <p:attrName>ppt_h</p:attrName>
                                        </p:attrNameLst>
                                      </p:cBhvr>
                                      <p:tavLst>
                                        <p:tav tm="0">
                                          <p:val>
                                            <p:fltVal val="0"/>
                                          </p:val>
                                        </p:tav>
                                        <p:tav tm="100000">
                                          <p:val>
                                            <p:strVal val="#ppt_h"/>
                                          </p:val>
                                        </p:tav>
                                      </p:tavLst>
                                    </p:anim>
                                    <p:anim calcmode="lin" valueType="num">
                                      <p:cBhvr>
                                        <p:cTn id="26" dur="1500" fill="hold"/>
                                        <p:tgtEl>
                                          <p:spTgt spid="4"/>
                                        </p:tgtEl>
                                        <p:attrNameLst>
                                          <p:attrName>style.rotation</p:attrName>
                                        </p:attrNameLst>
                                      </p:cBhvr>
                                      <p:tavLst>
                                        <p:tav tm="0">
                                          <p:val>
                                            <p:fltVal val="360"/>
                                          </p:val>
                                        </p:tav>
                                        <p:tav tm="100000">
                                          <p:val>
                                            <p:fltVal val="0"/>
                                          </p:val>
                                        </p:tav>
                                      </p:tavLst>
                                    </p:anim>
                                    <p:animEffect transition="in" filter="fade">
                                      <p:cBhvr>
                                        <p:cTn id="27" dur="1500"/>
                                        <p:tgtEl>
                                          <p:spTgt spid="4"/>
                                        </p:tgtEl>
                                      </p:cBhvr>
                                    </p:animEffect>
                                  </p:childTnLst>
                                </p:cTn>
                              </p:par>
                              <p:par>
                                <p:cTn id="28" presetID="49" presetClass="entr" presetSubtype="0" decel="100000" fill="hold" grpId="0" nodeType="withEffect">
                                  <p:stCondLst>
                                    <p:cond delay="1000"/>
                                  </p:stCondLst>
                                  <p:childTnLst>
                                    <p:set>
                                      <p:cBhvr>
                                        <p:cTn id="29" dur="1" fill="hold">
                                          <p:stCondLst>
                                            <p:cond delay="0"/>
                                          </p:stCondLst>
                                        </p:cTn>
                                        <p:tgtEl>
                                          <p:spTgt spid="5"/>
                                        </p:tgtEl>
                                        <p:attrNameLst>
                                          <p:attrName>style.visibility</p:attrName>
                                        </p:attrNameLst>
                                      </p:cBhvr>
                                      <p:to>
                                        <p:strVal val="visible"/>
                                      </p:to>
                                    </p:set>
                                    <p:anim calcmode="lin" valueType="num">
                                      <p:cBhvr>
                                        <p:cTn id="30" dur="1500" fill="hold"/>
                                        <p:tgtEl>
                                          <p:spTgt spid="5"/>
                                        </p:tgtEl>
                                        <p:attrNameLst>
                                          <p:attrName>ppt_w</p:attrName>
                                        </p:attrNameLst>
                                      </p:cBhvr>
                                      <p:tavLst>
                                        <p:tav tm="0">
                                          <p:val>
                                            <p:fltVal val="0"/>
                                          </p:val>
                                        </p:tav>
                                        <p:tav tm="100000">
                                          <p:val>
                                            <p:strVal val="#ppt_w"/>
                                          </p:val>
                                        </p:tav>
                                      </p:tavLst>
                                    </p:anim>
                                    <p:anim calcmode="lin" valueType="num">
                                      <p:cBhvr>
                                        <p:cTn id="31" dur="1500" fill="hold"/>
                                        <p:tgtEl>
                                          <p:spTgt spid="5"/>
                                        </p:tgtEl>
                                        <p:attrNameLst>
                                          <p:attrName>ppt_h</p:attrName>
                                        </p:attrNameLst>
                                      </p:cBhvr>
                                      <p:tavLst>
                                        <p:tav tm="0">
                                          <p:val>
                                            <p:fltVal val="0"/>
                                          </p:val>
                                        </p:tav>
                                        <p:tav tm="100000">
                                          <p:val>
                                            <p:strVal val="#ppt_h"/>
                                          </p:val>
                                        </p:tav>
                                      </p:tavLst>
                                    </p:anim>
                                    <p:anim calcmode="lin" valueType="num">
                                      <p:cBhvr>
                                        <p:cTn id="32" dur="1500" fill="hold"/>
                                        <p:tgtEl>
                                          <p:spTgt spid="5"/>
                                        </p:tgtEl>
                                        <p:attrNameLst>
                                          <p:attrName>style.rotation</p:attrName>
                                        </p:attrNameLst>
                                      </p:cBhvr>
                                      <p:tavLst>
                                        <p:tav tm="0">
                                          <p:val>
                                            <p:fltVal val="360"/>
                                          </p:val>
                                        </p:tav>
                                        <p:tav tm="100000">
                                          <p:val>
                                            <p:fltVal val="0"/>
                                          </p:val>
                                        </p:tav>
                                      </p:tavLst>
                                    </p:anim>
                                    <p:animEffect transition="in" filter="fade">
                                      <p:cBhvr>
                                        <p:cTn id="33" dur="1500"/>
                                        <p:tgtEl>
                                          <p:spTgt spid="5"/>
                                        </p:tgtEl>
                                      </p:cBhvr>
                                    </p:animEffect>
                                  </p:childTnLst>
                                </p:cTn>
                              </p:par>
                              <p:par>
                                <p:cTn id="34" presetID="10" presetClass="entr" presetSubtype="0" fill="hold" grpId="0" nodeType="withEffect">
                                  <p:stCondLst>
                                    <p:cond delay="2400"/>
                                  </p:stCondLst>
                                  <p:childTnLst>
                                    <p:set>
                                      <p:cBhvr>
                                        <p:cTn id="35" dur="1" fill="hold">
                                          <p:stCondLst>
                                            <p:cond delay="0"/>
                                          </p:stCondLst>
                                        </p:cTn>
                                        <p:tgtEl>
                                          <p:spTgt spid="48"/>
                                        </p:tgtEl>
                                        <p:attrNameLst>
                                          <p:attrName>style.visibility</p:attrName>
                                        </p:attrNameLst>
                                      </p:cBhvr>
                                      <p:to>
                                        <p:strVal val="visible"/>
                                      </p:to>
                                    </p:set>
                                    <p:animEffect transition="in" filter="fade">
                                      <p:cBhvr>
                                        <p:cTn id="36" dur="500"/>
                                        <p:tgtEl>
                                          <p:spTgt spid="48"/>
                                        </p:tgtEl>
                                      </p:cBhvr>
                                    </p:animEffect>
                                  </p:childTnLst>
                                </p:cTn>
                              </p:par>
                            </p:childTnLst>
                          </p:cTn>
                        </p:par>
                        <p:par>
                          <p:cTn id="37" fill="hold">
                            <p:stCondLst>
                              <p:cond delay="500"/>
                            </p:stCondLst>
                            <p:childTnLst>
                              <p:par>
                                <p:cTn id="38" presetID="22" presetClass="entr" presetSubtype="4" fill="hold" nodeType="afterEffect">
                                  <p:stCondLst>
                                    <p:cond delay="0"/>
                                  </p:stCondLst>
                                  <p:childTnLst>
                                    <p:set>
                                      <p:cBhvr>
                                        <p:cTn id="39" dur="1" fill="hold">
                                          <p:stCondLst>
                                            <p:cond delay="0"/>
                                          </p:stCondLst>
                                        </p:cTn>
                                        <p:tgtEl>
                                          <p:spTgt spid="50"/>
                                        </p:tgtEl>
                                        <p:attrNameLst>
                                          <p:attrName>style.visibility</p:attrName>
                                        </p:attrNameLst>
                                      </p:cBhvr>
                                      <p:to>
                                        <p:strVal val="visible"/>
                                      </p:to>
                                    </p:set>
                                    <p:animEffect transition="in" filter="wipe(down)">
                                      <p:cBhvr>
                                        <p:cTn id="40" dur="500"/>
                                        <p:tgtEl>
                                          <p:spTgt spid="50"/>
                                        </p:tgtEl>
                                      </p:cBhvr>
                                    </p:animEffect>
                                  </p:childTnLst>
                                </p:cTn>
                              </p:par>
                              <p:par>
                                <p:cTn id="41" presetID="22" presetClass="entr" presetSubtype="4" fill="hold" nodeType="withEffect">
                                  <p:stCondLst>
                                    <p:cond delay="0"/>
                                  </p:stCondLst>
                                  <p:childTnLst>
                                    <p:set>
                                      <p:cBhvr>
                                        <p:cTn id="42" dur="1" fill="hold">
                                          <p:stCondLst>
                                            <p:cond delay="0"/>
                                          </p:stCondLst>
                                        </p:cTn>
                                        <p:tgtEl>
                                          <p:spTgt spid="49"/>
                                        </p:tgtEl>
                                        <p:attrNameLst>
                                          <p:attrName>style.visibility</p:attrName>
                                        </p:attrNameLst>
                                      </p:cBhvr>
                                      <p:to>
                                        <p:strVal val="visible"/>
                                      </p:to>
                                    </p:set>
                                    <p:animEffect transition="in" filter="wipe(down)">
                                      <p:cBhvr>
                                        <p:cTn id="43" dur="500"/>
                                        <p:tgtEl>
                                          <p:spTgt spid="49"/>
                                        </p:tgtEl>
                                      </p:cBhvr>
                                    </p:animEffect>
                                  </p:childTnLst>
                                </p:cTn>
                              </p:par>
                            </p:childTnLst>
                          </p:cTn>
                        </p:par>
                        <p:par>
                          <p:cTn id="44" fill="hold">
                            <p:stCondLst>
                              <p:cond delay="1000"/>
                            </p:stCondLst>
                            <p:childTnLst>
                              <p:par>
                                <p:cTn id="45" presetID="2" presetClass="entr" presetSubtype="8" fill="hold" nodeType="afterEffect">
                                  <p:stCondLst>
                                    <p:cond delay="0"/>
                                  </p:stCondLst>
                                  <p:childTnLst>
                                    <p:set>
                                      <p:cBhvr>
                                        <p:cTn id="46" dur="1" fill="hold">
                                          <p:stCondLst>
                                            <p:cond delay="0"/>
                                          </p:stCondLst>
                                        </p:cTn>
                                        <p:tgtEl>
                                          <p:spTgt spid="40"/>
                                        </p:tgtEl>
                                        <p:attrNameLst>
                                          <p:attrName>style.visibility</p:attrName>
                                        </p:attrNameLst>
                                      </p:cBhvr>
                                      <p:to>
                                        <p:strVal val="visible"/>
                                      </p:to>
                                    </p:set>
                                    <p:anim calcmode="lin" valueType="num">
                                      <p:cBhvr additive="base">
                                        <p:cTn id="47" dur="500" fill="hold"/>
                                        <p:tgtEl>
                                          <p:spTgt spid="40"/>
                                        </p:tgtEl>
                                        <p:attrNameLst>
                                          <p:attrName>ppt_x</p:attrName>
                                        </p:attrNameLst>
                                      </p:cBhvr>
                                      <p:tavLst>
                                        <p:tav tm="0">
                                          <p:val>
                                            <p:strVal val="0-#ppt_w/2"/>
                                          </p:val>
                                        </p:tav>
                                        <p:tav tm="100000">
                                          <p:val>
                                            <p:strVal val="#ppt_x"/>
                                          </p:val>
                                        </p:tav>
                                      </p:tavLst>
                                    </p:anim>
                                    <p:anim calcmode="lin" valueType="num">
                                      <p:cBhvr additive="base">
                                        <p:cTn id="48" dur="500" fill="hold"/>
                                        <p:tgtEl>
                                          <p:spTgt spid="40"/>
                                        </p:tgtEl>
                                        <p:attrNameLst>
                                          <p:attrName>ppt_y</p:attrName>
                                        </p:attrNameLst>
                                      </p:cBhvr>
                                      <p:tavLst>
                                        <p:tav tm="0">
                                          <p:val>
                                            <p:strVal val="#ppt_y"/>
                                          </p:val>
                                        </p:tav>
                                        <p:tav tm="100000">
                                          <p:val>
                                            <p:strVal val="#ppt_y"/>
                                          </p:val>
                                        </p:tav>
                                      </p:tavLst>
                                    </p:anim>
                                  </p:childTnLst>
                                </p:cTn>
                              </p:par>
                              <p:par>
                                <p:cTn id="49" presetID="2" presetClass="entr" presetSubtype="2" fill="hold" nodeType="withEffect">
                                  <p:stCondLst>
                                    <p:cond delay="0"/>
                                  </p:stCondLst>
                                  <p:childTnLst>
                                    <p:set>
                                      <p:cBhvr>
                                        <p:cTn id="50" dur="1" fill="hold">
                                          <p:stCondLst>
                                            <p:cond delay="0"/>
                                          </p:stCondLst>
                                        </p:cTn>
                                        <p:tgtEl>
                                          <p:spTgt spid="43"/>
                                        </p:tgtEl>
                                        <p:attrNameLst>
                                          <p:attrName>style.visibility</p:attrName>
                                        </p:attrNameLst>
                                      </p:cBhvr>
                                      <p:to>
                                        <p:strVal val="visible"/>
                                      </p:to>
                                    </p:set>
                                    <p:anim calcmode="lin" valueType="num">
                                      <p:cBhvr additive="base">
                                        <p:cTn id="51" dur="500" fill="hold"/>
                                        <p:tgtEl>
                                          <p:spTgt spid="43"/>
                                        </p:tgtEl>
                                        <p:attrNameLst>
                                          <p:attrName>ppt_x</p:attrName>
                                        </p:attrNameLst>
                                      </p:cBhvr>
                                      <p:tavLst>
                                        <p:tav tm="0">
                                          <p:val>
                                            <p:strVal val="1+#ppt_w/2"/>
                                          </p:val>
                                        </p:tav>
                                        <p:tav tm="100000">
                                          <p:val>
                                            <p:strVal val="#ppt_x"/>
                                          </p:val>
                                        </p:tav>
                                      </p:tavLst>
                                    </p:anim>
                                    <p:anim calcmode="lin" valueType="num">
                                      <p:cBhvr additive="base">
                                        <p:cTn id="52" dur="500" fill="hold"/>
                                        <p:tgtEl>
                                          <p:spTgt spid="43"/>
                                        </p:tgtEl>
                                        <p:attrNameLst>
                                          <p:attrName>ppt_y</p:attrName>
                                        </p:attrNameLst>
                                      </p:cBhvr>
                                      <p:tavLst>
                                        <p:tav tm="0">
                                          <p:val>
                                            <p:strVal val="#ppt_y"/>
                                          </p:val>
                                        </p:tav>
                                        <p:tav tm="100000">
                                          <p:val>
                                            <p:strVal val="#ppt_y"/>
                                          </p:val>
                                        </p:tav>
                                      </p:tavLst>
                                    </p:anim>
                                  </p:childTnLst>
                                </p:cTn>
                              </p:par>
                            </p:childTnLst>
                          </p:cTn>
                        </p:par>
                        <p:par>
                          <p:cTn id="53" fill="hold">
                            <p:stCondLst>
                              <p:cond delay="1500"/>
                            </p:stCondLst>
                            <p:childTnLst>
                              <p:par>
                                <p:cTn id="54" presetID="2" presetClass="entr" presetSubtype="4" fill="hold" grpId="0" nodeType="afterEffect">
                                  <p:stCondLst>
                                    <p:cond delay="0"/>
                                  </p:stCondLst>
                                  <p:childTnLst>
                                    <p:set>
                                      <p:cBhvr>
                                        <p:cTn id="55" dur="1" fill="hold">
                                          <p:stCondLst>
                                            <p:cond delay="0"/>
                                          </p:stCondLst>
                                        </p:cTn>
                                        <p:tgtEl>
                                          <p:spTgt spid="8"/>
                                        </p:tgtEl>
                                        <p:attrNameLst>
                                          <p:attrName>style.visibility</p:attrName>
                                        </p:attrNameLst>
                                      </p:cBhvr>
                                      <p:to>
                                        <p:strVal val="visible"/>
                                      </p:to>
                                    </p:set>
                                    <p:anim calcmode="lin" valueType="num">
                                      <p:cBhvr additive="base">
                                        <p:cTn id="56" dur="500" fill="hold"/>
                                        <p:tgtEl>
                                          <p:spTgt spid="8"/>
                                        </p:tgtEl>
                                        <p:attrNameLst>
                                          <p:attrName>ppt_x</p:attrName>
                                        </p:attrNameLst>
                                      </p:cBhvr>
                                      <p:tavLst>
                                        <p:tav tm="0">
                                          <p:val>
                                            <p:strVal val="#ppt_x"/>
                                          </p:val>
                                        </p:tav>
                                        <p:tav tm="100000">
                                          <p:val>
                                            <p:strVal val="#ppt_x"/>
                                          </p:val>
                                        </p:tav>
                                      </p:tavLst>
                                    </p:anim>
                                    <p:anim calcmode="lin" valueType="num">
                                      <p:cBhvr additive="base">
                                        <p:cTn id="57" dur="500" fill="hold"/>
                                        <p:tgtEl>
                                          <p:spTgt spid="8"/>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30"/>
                                        </p:tgtEl>
                                        <p:attrNameLst>
                                          <p:attrName>style.visibility</p:attrName>
                                        </p:attrNameLst>
                                      </p:cBhvr>
                                      <p:to>
                                        <p:strVal val="visible"/>
                                      </p:to>
                                    </p:set>
                                    <p:anim calcmode="lin" valueType="num">
                                      <p:cBhvr additive="base">
                                        <p:cTn id="60" dur="500" fill="hold"/>
                                        <p:tgtEl>
                                          <p:spTgt spid="30"/>
                                        </p:tgtEl>
                                        <p:attrNameLst>
                                          <p:attrName>ppt_x</p:attrName>
                                        </p:attrNameLst>
                                      </p:cBhvr>
                                      <p:tavLst>
                                        <p:tav tm="0">
                                          <p:val>
                                            <p:strVal val="#ppt_x"/>
                                          </p:val>
                                        </p:tav>
                                        <p:tav tm="100000">
                                          <p:val>
                                            <p:strVal val="#ppt_x"/>
                                          </p:val>
                                        </p:tav>
                                      </p:tavLst>
                                    </p:anim>
                                    <p:anim calcmode="lin" valueType="num">
                                      <p:cBhvr additive="base">
                                        <p:cTn id="61" dur="500" fill="hold"/>
                                        <p:tgtEl>
                                          <p:spTgt spid="30"/>
                                        </p:tgtEl>
                                        <p:attrNameLst>
                                          <p:attrName>ppt_y</p:attrName>
                                        </p:attrNameLst>
                                      </p:cBhvr>
                                      <p:tavLst>
                                        <p:tav tm="0">
                                          <p:val>
                                            <p:strVal val="1+#ppt_h/2"/>
                                          </p:val>
                                        </p:tav>
                                        <p:tav tm="100000">
                                          <p:val>
                                            <p:strVal val="#ppt_y"/>
                                          </p:val>
                                        </p:tav>
                                      </p:tavLst>
                                    </p:anim>
                                  </p:childTnLst>
                                </p:cTn>
                              </p:par>
                              <p:par>
                                <p:cTn id="62" presetID="2" presetClass="entr" presetSubtype="4" fill="hold" nodeType="withEffect">
                                  <p:stCondLst>
                                    <p:cond delay="0"/>
                                  </p:stCondLst>
                                  <p:childTnLst>
                                    <p:set>
                                      <p:cBhvr>
                                        <p:cTn id="63" dur="1" fill="hold">
                                          <p:stCondLst>
                                            <p:cond delay="0"/>
                                          </p:stCondLst>
                                        </p:cTn>
                                        <p:tgtEl>
                                          <p:spTgt spid="29"/>
                                        </p:tgtEl>
                                        <p:attrNameLst>
                                          <p:attrName>style.visibility</p:attrName>
                                        </p:attrNameLst>
                                      </p:cBhvr>
                                      <p:to>
                                        <p:strVal val="visible"/>
                                      </p:to>
                                    </p:set>
                                    <p:anim calcmode="lin" valueType="num">
                                      <p:cBhvr additive="base">
                                        <p:cTn id="64" dur="500" fill="hold"/>
                                        <p:tgtEl>
                                          <p:spTgt spid="29"/>
                                        </p:tgtEl>
                                        <p:attrNameLst>
                                          <p:attrName>ppt_x</p:attrName>
                                        </p:attrNameLst>
                                      </p:cBhvr>
                                      <p:tavLst>
                                        <p:tav tm="0">
                                          <p:val>
                                            <p:strVal val="#ppt_x"/>
                                          </p:val>
                                        </p:tav>
                                        <p:tav tm="100000">
                                          <p:val>
                                            <p:strVal val="#ppt_x"/>
                                          </p:val>
                                        </p:tav>
                                      </p:tavLst>
                                    </p:anim>
                                    <p:anim calcmode="lin" valueType="num">
                                      <p:cBhvr additive="base">
                                        <p:cTn id="65" dur="500" fill="hold"/>
                                        <p:tgtEl>
                                          <p:spTgt spid="29"/>
                                        </p:tgtEl>
                                        <p:attrNameLst>
                                          <p:attrName>ppt_y</p:attrName>
                                        </p:attrNameLst>
                                      </p:cBhvr>
                                      <p:tavLst>
                                        <p:tav tm="0">
                                          <p:val>
                                            <p:strVal val="1+#ppt_h/2"/>
                                          </p:val>
                                        </p:tav>
                                        <p:tav tm="100000">
                                          <p:val>
                                            <p:strVal val="#ppt_y"/>
                                          </p:val>
                                        </p:tav>
                                      </p:tavLst>
                                    </p:anim>
                                  </p:childTnLst>
                                </p:cTn>
                              </p:par>
                              <p:par>
                                <p:cTn id="66" presetID="2" presetClass="entr" presetSubtype="4" fill="hold" nodeType="withEffect">
                                  <p:stCondLst>
                                    <p:cond delay="0"/>
                                  </p:stCondLst>
                                  <p:childTnLst>
                                    <p:set>
                                      <p:cBhvr>
                                        <p:cTn id="67" dur="1" fill="hold">
                                          <p:stCondLst>
                                            <p:cond delay="0"/>
                                          </p:stCondLst>
                                        </p:cTn>
                                        <p:tgtEl>
                                          <p:spTgt spid="33"/>
                                        </p:tgtEl>
                                        <p:attrNameLst>
                                          <p:attrName>style.visibility</p:attrName>
                                        </p:attrNameLst>
                                      </p:cBhvr>
                                      <p:to>
                                        <p:strVal val="visible"/>
                                      </p:to>
                                    </p:set>
                                    <p:anim calcmode="lin" valueType="num">
                                      <p:cBhvr additive="base">
                                        <p:cTn id="68" dur="500" fill="hold"/>
                                        <p:tgtEl>
                                          <p:spTgt spid="33"/>
                                        </p:tgtEl>
                                        <p:attrNameLst>
                                          <p:attrName>ppt_x</p:attrName>
                                        </p:attrNameLst>
                                      </p:cBhvr>
                                      <p:tavLst>
                                        <p:tav tm="0">
                                          <p:val>
                                            <p:strVal val="#ppt_x"/>
                                          </p:val>
                                        </p:tav>
                                        <p:tav tm="100000">
                                          <p:val>
                                            <p:strVal val="#ppt_x"/>
                                          </p:val>
                                        </p:tav>
                                      </p:tavLst>
                                    </p:anim>
                                    <p:anim calcmode="lin" valueType="num">
                                      <p:cBhvr additive="base">
                                        <p:cTn id="69" dur="500" fill="hold"/>
                                        <p:tgtEl>
                                          <p:spTgt spid="33"/>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65"/>
                                        </p:tgtEl>
                                        <p:attrNameLst>
                                          <p:attrName>style.visibility</p:attrName>
                                        </p:attrNameLst>
                                      </p:cBhvr>
                                      <p:to>
                                        <p:strVal val="visible"/>
                                      </p:to>
                                    </p:set>
                                    <p:anim calcmode="lin" valueType="num">
                                      <p:cBhvr additive="base">
                                        <p:cTn id="72" dur="500" fill="hold"/>
                                        <p:tgtEl>
                                          <p:spTgt spid="65"/>
                                        </p:tgtEl>
                                        <p:attrNameLst>
                                          <p:attrName>ppt_x</p:attrName>
                                        </p:attrNameLst>
                                      </p:cBhvr>
                                      <p:tavLst>
                                        <p:tav tm="0">
                                          <p:val>
                                            <p:strVal val="#ppt_x"/>
                                          </p:val>
                                        </p:tav>
                                        <p:tav tm="100000">
                                          <p:val>
                                            <p:strVal val="#ppt_x"/>
                                          </p:val>
                                        </p:tav>
                                      </p:tavLst>
                                    </p:anim>
                                    <p:anim calcmode="lin" valueType="num">
                                      <p:cBhvr additive="base">
                                        <p:cTn id="73" dur="500" fill="hold"/>
                                        <p:tgtEl>
                                          <p:spTgt spid="65"/>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64"/>
                                        </p:tgtEl>
                                        <p:attrNameLst>
                                          <p:attrName>style.visibility</p:attrName>
                                        </p:attrNameLst>
                                      </p:cBhvr>
                                      <p:to>
                                        <p:strVal val="visible"/>
                                      </p:to>
                                    </p:set>
                                    <p:anim calcmode="lin" valueType="num">
                                      <p:cBhvr additive="base">
                                        <p:cTn id="76" dur="500" fill="hold"/>
                                        <p:tgtEl>
                                          <p:spTgt spid="64"/>
                                        </p:tgtEl>
                                        <p:attrNameLst>
                                          <p:attrName>ppt_x</p:attrName>
                                        </p:attrNameLst>
                                      </p:cBhvr>
                                      <p:tavLst>
                                        <p:tav tm="0">
                                          <p:val>
                                            <p:strVal val="#ppt_x"/>
                                          </p:val>
                                        </p:tav>
                                        <p:tav tm="100000">
                                          <p:val>
                                            <p:strVal val="#ppt_x"/>
                                          </p:val>
                                        </p:tav>
                                      </p:tavLst>
                                    </p:anim>
                                    <p:anim calcmode="lin" valueType="num">
                                      <p:cBhvr additive="base">
                                        <p:cTn id="77" dur="500" fill="hold"/>
                                        <p:tgtEl>
                                          <p:spTgt spid="64"/>
                                        </p:tgtEl>
                                        <p:attrNameLst>
                                          <p:attrName>ppt_y</p:attrName>
                                        </p:attrNameLst>
                                      </p:cBhvr>
                                      <p:tavLst>
                                        <p:tav tm="0">
                                          <p:val>
                                            <p:strVal val="1+#ppt_h/2"/>
                                          </p:val>
                                        </p:tav>
                                        <p:tav tm="100000">
                                          <p:val>
                                            <p:strVal val="#ppt_y"/>
                                          </p:val>
                                        </p:tav>
                                      </p:tavLst>
                                    </p:anim>
                                  </p:childTnLst>
                                </p:cTn>
                              </p:par>
                              <p:par>
                                <p:cTn id="78" presetID="22" presetClass="entr" presetSubtype="4" fill="hold" nodeType="withEffect">
                                  <p:stCondLst>
                                    <p:cond delay="0"/>
                                  </p:stCondLst>
                                  <p:childTnLst>
                                    <p:set>
                                      <p:cBhvr>
                                        <p:cTn id="79" dur="1" fill="hold">
                                          <p:stCondLst>
                                            <p:cond delay="0"/>
                                          </p:stCondLst>
                                        </p:cTn>
                                        <p:tgtEl>
                                          <p:spTgt spid="46"/>
                                        </p:tgtEl>
                                        <p:attrNameLst>
                                          <p:attrName>style.visibility</p:attrName>
                                        </p:attrNameLst>
                                      </p:cBhvr>
                                      <p:to>
                                        <p:strVal val="visible"/>
                                      </p:to>
                                    </p:set>
                                    <p:animEffect transition="in" filter="wipe(down)">
                                      <p:cBhvr>
                                        <p:cTn id="80" dur="500"/>
                                        <p:tgtEl>
                                          <p:spTgt spid="46"/>
                                        </p:tgtEl>
                                      </p:cBhvr>
                                    </p:animEffect>
                                  </p:childTnLst>
                                </p:cTn>
                              </p:par>
                              <p:par>
                                <p:cTn id="81" presetID="2" presetClass="entr" presetSubtype="2" fill="hold" nodeType="withEffect">
                                  <p:stCondLst>
                                    <p:cond delay="0"/>
                                  </p:stCondLst>
                                  <p:childTnLst>
                                    <p:set>
                                      <p:cBhvr>
                                        <p:cTn id="82" dur="1" fill="hold">
                                          <p:stCondLst>
                                            <p:cond delay="0"/>
                                          </p:stCondLst>
                                        </p:cTn>
                                        <p:tgtEl>
                                          <p:spTgt spid="66"/>
                                        </p:tgtEl>
                                        <p:attrNameLst>
                                          <p:attrName>style.visibility</p:attrName>
                                        </p:attrNameLst>
                                      </p:cBhvr>
                                      <p:to>
                                        <p:strVal val="visible"/>
                                      </p:to>
                                    </p:set>
                                    <p:anim calcmode="lin" valueType="num">
                                      <p:cBhvr additive="base">
                                        <p:cTn id="83" dur="500" fill="hold"/>
                                        <p:tgtEl>
                                          <p:spTgt spid="66"/>
                                        </p:tgtEl>
                                        <p:attrNameLst>
                                          <p:attrName>ppt_x</p:attrName>
                                        </p:attrNameLst>
                                      </p:cBhvr>
                                      <p:tavLst>
                                        <p:tav tm="0">
                                          <p:val>
                                            <p:strVal val="1+#ppt_w/2"/>
                                          </p:val>
                                        </p:tav>
                                        <p:tav tm="100000">
                                          <p:val>
                                            <p:strVal val="#ppt_x"/>
                                          </p:val>
                                        </p:tav>
                                      </p:tavLst>
                                    </p:anim>
                                    <p:anim calcmode="lin" valueType="num">
                                      <p:cBhvr additive="base">
                                        <p:cTn id="84" dur="5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8" grpId="0" animBg="1"/>
      <p:bldP spid="30" grpId="0" animBg="1"/>
      <p:bldP spid="48" grpId="0" animBg="1"/>
      <p:bldP spid="65" grpId="0" animBg="1"/>
      <p:bldP spid="6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自由: 形状 148"/>
          <p:cNvSpPr/>
          <p:nvPr/>
        </p:nvSpPr>
        <p:spPr>
          <a:xfrm>
            <a:off x="0" y="3459093"/>
            <a:ext cx="12192000" cy="1224804"/>
          </a:xfrm>
          <a:custGeom>
            <a:avLst/>
            <a:gdLst>
              <a:gd name="connsiteX0" fmla="*/ 17580078 w 17701776"/>
              <a:gd name="connsiteY0" fmla="*/ 270445 h 3073396"/>
              <a:gd name="connsiteX1" fmla="*/ 17521084 w 17701776"/>
              <a:gd name="connsiteY1" fmla="*/ 299942 h 3073396"/>
              <a:gd name="connsiteX2" fmla="*/ 13568516 w 17701776"/>
              <a:gd name="connsiteY2" fmla="*/ 3072638 h 3073396"/>
              <a:gd name="connsiteX3" fmla="*/ 8731045 w 17701776"/>
              <a:gd name="connsiteY3" fmla="*/ 4974 h 3073396"/>
              <a:gd name="connsiteX4" fmla="*/ 3480619 w 17701776"/>
              <a:gd name="connsiteY4" fmla="*/ 2364716 h 3073396"/>
              <a:gd name="connsiteX5" fmla="*/ 0 w 17701776"/>
              <a:gd name="connsiteY5" fmla="*/ 2777671 h 3073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701776" h="3073396">
                <a:moveTo>
                  <a:pt x="17580078" y="270445"/>
                </a:moveTo>
                <a:cubicBezTo>
                  <a:pt x="17884878" y="51677"/>
                  <a:pt x="17521084" y="299942"/>
                  <a:pt x="17521084" y="299942"/>
                </a:cubicBezTo>
                <a:cubicBezTo>
                  <a:pt x="16852490" y="766974"/>
                  <a:pt x="15033522" y="3121799"/>
                  <a:pt x="13568516" y="3072638"/>
                </a:cubicBezTo>
                <a:cubicBezTo>
                  <a:pt x="12103510" y="3023477"/>
                  <a:pt x="10412361" y="122961"/>
                  <a:pt x="8731045" y="4974"/>
                </a:cubicBezTo>
                <a:cubicBezTo>
                  <a:pt x="7049729" y="-113013"/>
                  <a:pt x="4935793" y="1902600"/>
                  <a:pt x="3480619" y="2364716"/>
                </a:cubicBezTo>
                <a:cubicBezTo>
                  <a:pt x="2025445" y="2826832"/>
                  <a:pt x="1012722" y="2802251"/>
                  <a:pt x="0" y="2777671"/>
                </a:cubicBezTo>
              </a:path>
            </a:pathLst>
          </a:custGeom>
          <a:noFill/>
          <a:ln w="38100">
            <a:gradFill>
              <a:gsLst>
                <a:gs pos="0">
                  <a:srgbClr val="62FFFF">
                    <a:alpha val="70000"/>
                  </a:srgbClr>
                </a:gs>
                <a:gs pos="68000">
                  <a:srgbClr val="0D69FF">
                    <a:alpha val="30000"/>
                  </a:srgbClr>
                </a:gs>
                <a:gs pos="43000">
                  <a:srgbClr val="0D69FF">
                    <a:alpha val="50000"/>
                  </a:srgbClr>
                </a:gs>
                <a:gs pos="100000">
                  <a:srgbClr val="62FFFF">
                    <a:alpha val="10000"/>
                  </a:srgbClr>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3795382" y="1803402"/>
            <a:ext cx="1591027" cy="1350992"/>
            <a:chOff x="3795377" y="1803409"/>
            <a:chExt cx="1591027" cy="1350992"/>
          </a:xfrm>
        </p:grpSpPr>
        <p:grpSp>
          <p:nvGrpSpPr>
            <p:cNvPr id="35" name="组合 34"/>
            <p:cNvGrpSpPr/>
            <p:nvPr/>
          </p:nvGrpSpPr>
          <p:grpSpPr>
            <a:xfrm rot="5400000">
              <a:off x="3915395" y="1683391"/>
              <a:ext cx="1350992" cy="1591027"/>
              <a:chOff x="4130613" y="3376361"/>
              <a:chExt cx="834673" cy="982972"/>
            </a:xfrm>
          </p:grpSpPr>
          <p:sp>
            <p:nvSpPr>
              <p:cNvPr id="37" name="椭圆 36"/>
              <p:cNvSpPr/>
              <p:nvPr/>
            </p:nvSpPr>
            <p:spPr>
              <a:xfrm>
                <a:off x="4130613" y="3962193"/>
                <a:ext cx="397140" cy="397140"/>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cxnSp>
            <p:nvCxnSpPr>
              <p:cNvPr id="38" name="直接连接符 37"/>
              <p:cNvCxnSpPr/>
              <p:nvPr/>
            </p:nvCxnSpPr>
            <p:spPr>
              <a:xfrm flipH="1">
                <a:off x="4428257" y="3376361"/>
                <a:ext cx="537029" cy="610572"/>
              </a:xfrm>
              <a:prstGeom prst="line">
                <a:avLst/>
              </a:prstGeom>
              <a:noFill/>
              <a:ln>
                <a:gradFill>
                  <a:gsLst>
                    <a:gs pos="9000">
                      <a:schemeClr val="bg1">
                        <a:lumMod val="95000"/>
                        <a:alpha val="10000"/>
                      </a:schemeClr>
                    </a:gs>
                    <a:gs pos="68000">
                      <a:srgbClr val="62FFFF">
                        <a:alpha val="50000"/>
                      </a:srgbClr>
                    </a:gs>
                    <a:gs pos="43000">
                      <a:srgbClr val="62FFFF">
                        <a:alpha val="40000"/>
                      </a:srgbClr>
                    </a:gs>
                    <a:gs pos="100000">
                      <a:schemeClr val="bg1">
                        <a:lumMod val="9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cxnSp>
        </p:grpSp>
        <p:sp>
          <p:nvSpPr>
            <p:cNvPr id="36" name="椭圆 97"/>
            <p:cNvSpPr/>
            <p:nvPr/>
          </p:nvSpPr>
          <p:spPr>
            <a:xfrm>
              <a:off x="3926686" y="1949782"/>
              <a:ext cx="384214" cy="350047"/>
            </a:xfrm>
            <a:custGeom>
              <a:avLst/>
              <a:gdLst>
                <a:gd name="connsiteX0" fmla="*/ 138332 w 334963"/>
                <a:gd name="connsiteY0" fmla="*/ 262313 h 305176"/>
                <a:gd name="connsiteX1" fmla="*/ 143587 w 334963"/>
                <a:gd name="connsiteY1" fmla="*/ 267671 h 305176"/>
                <a:gd name="connsiteX2" fmla="*/ 143587 w 334963"/>
                <a:gd name="connsiteY2" fmla="*/ 279726 h 305176"/>
                <a:gd name="connsiteX3" fmla="*/ 169863 w 334963"/>
                <a:gd name="connsiteY3" fmla="*/ 291781 h 305176"/>
                <a:gd name="connsiteX4" fmla="*/ 196139 w 334963"/>
                <a:gd name="connsiteY4" fmla="*/ 279726 h 305176"/>
                <a:gd name="connsiteX5" fmla="*/ 196139 w 334963"/>
                <a:gd name="connsiteY5" fmla="*/ 267671 h 305176"/>
                <a:gd name="connsiteX6" fmla="*/ 201394 w 334963"/>
                <a:gd name="connsiteY6" fmla="*/ 262313 h 305176"/>
                <a:gd name="connsiteX7" fmla="*/ 207963 w 334963"/>
                <a:gd name="connsiteY7" fmla="*/ 267671 h 305176"/>
                <a:gd name="connsiteX8" fmla="*/ 207963 w 334963"/>
                <a:gd name="connsiteY8" fmla="*/ 283745 h 305176"/>
                <a:gd name="connsiteX9" fmla="*/ 204022 w 334963"/>
                <a:gd name="connsiteY9" fmla="*/ 289102 h 305176"/>
                <a:gd name="connsiteX10" fmla="*/ 172491 w 334963"/>
                <a:gd name="connsiteY10" fmla="*/ 303837 h 305176"/>
                <a:gd name="connsiteX11" fmla="*/ 169863 w 334963"/>
                <a:gd name="connsiteY11" fmla="*/ 305176 h 305176"/>
                <a:gd name="connsiteX12" fmla="*/ 167236 w 334963"/>
                <a:gd name="connsiteY12" fmla="*/ 303837 h 305176"/>
                <a:gd name="connsiteX13" fmla="*/ 135705 w 334963"/>
                <a:gd name="connsiteY13" fmla="*/ 289102 h 305176"/>
                <a:gd name="connsiteX14" fmla="*/ 131763 w 334963"/>
                <a:gd name="connsiteY14" fmla="*/ 283745 h 305176"/>
                <a:gd name="connsiteX15" fmla="*/ 131763 w 334963"/>
                <a:gd name="connsiteY15" fmla="*/ 267671 h 305176"/>
                <a:gd name="connsiteX16" fmla="*/ 138332 w 334963"/>
                <a:gd name="connsiteY16" fmla="*/ 262313 h 305176"/>
                <a:gd name="connsiteX17" fmla="*/ 128043 w 334963"/>
                <a:gd name="connsiteY17" fmla="*/ 230563 h 305176"/>
                <a:gd name="connsiteX18" fmla="*/ 125413 w 334963"/>
                <a:gd name="connsiteY18" fmla="*/ 233341 h 305176"/>
                <a:gd name="connsiteX19" fmla="*/ 125413 w 334963"/>
                <a:gd name="connsiteY19" fmla="*/ 238898 h 305176"/>
                <a:gd name="connsiteX20" fmla="*/ 128043 w 334963"/>
                <a:gd name="connsiteY20" fmla="*/ 241676 h 305176"/>
                <a:gd name="connsiteX21" fmla="*/ 206922 w 334963"/>
                <a:gd name="connsiteY21" fmla="*/ 241676 h 305176"/>
                <a:gd name="connsiteX22" fmla="*/ 209551 w 334963"/>
                <a:gd name="connsiteY22" fmla="*/ 238898 h 305176"/>
                <a:gd name="connsiteX23" fmla="*/ 209551 w 334963"/>
                <a:gd name="connsiteY23" fmla="*/ 233341 h 305176"/>
                <a:gd name="connsiteX24" fmla="*/ 206922 w 334963"/>
                <a:gd name="connsiteY24" fmla="*/ 230563 h 305176"/>
                <a:gd name="connsiteX25" fmla="*/ 128043 w 334963"/>
                <a:gd name="connsiteY25" fmla="*/ 230563 h 305176"/>
                <a:gd name="connsiteX26" fmla="*/ 128781 w 334963"/>
                <a:gd name="connsiteY26" fmla="*/ 219451 h 305176"/>
                <a:gd name="connsiteX27" fmla="*/ 207769 w 334963"/>
                <a:gd name="connsiteY27" fmla="*/ 219451 h 305176"/>
                <a:gd name="connsiteX28" fmla="*/ 222250 w 334963"/>
                <a:gd name="connsiteY28" fmla="*/ 233556 h 305176"/>
                <a:gd name="connsiteX29" fmla="*/ 222250 w 334963"/>
                <a:gd name="connsiteY29" fmla="*/ 238684 h 305176"/>
                <a:gd name="connsiteX30" fmla="*/ 207769 w 334963"/>
                <a:gd name="connsiteY30" fmla="*/ 252789 h 305176"/>
                <a:gd name="connsiteX31" fmla="*/ 128781 w 334963"/>
                <a:gd name="connsiteY31" fmla="*/ 252789 h 305176"/>
                <a:gd name="connsiteX32" fmla="*/ 114300 w 334963"/>
                <a:gd name="connsiteY32" fmla="*/ 238684 h 305176"/>
                <a:gd name="connsiteX33" fmla="*/ 114300 w 334963"/>
                <a:gd name="connsiteY33" fmla="*/ 233556 h 305176"/>
                <a:gd name="connsiteX34" fmla="*/ 128781 w 334963"/>
                <a:gd name="connsiteY34" fmla="*/ 219451 h 305176"/>
                <a:gd name="connsiteX35" fmla="*/ 266120 w 334963"/>
                <a:gd name="connsiteY35" fmla="*/ 168353 h 305176"/>
                <a:gd name="connsiteX36" fmla="*/ 305614 w 334963"/>
                <a:gd name="connsiteY36" fmla="*/ 198019 h 305176"/>
                <a:gd name="connsiteX37" fmla="*/ 306930 w 334963"/>
                <a:gd name="connsiteY37" fmla="*/ 205758 h 305176"/>
                <a:gd name="connsiteX38" fmla="*/ 301664 w 334963"/>
                <a:gd name="connsiteY38" fmla="*/ 208338 h 305176"/>
                <a:gd name="connsiteX39" fmla="*/ 299032 w 334963"/>
                <a:gd name="connsiteY39" fmla="*/ 207048 h 305176"/>
                <a:gd name="connsiteX40" fmla="*/ 259538 w 334963"/>
                <a:gd name="connsiteY40" fmla="*/ 178672 h 305176"/>
                <a:gd name="connsiteX41" fmla="*/ 258221 w 334963"/>
                <a:gd name="connsiteY41" fmla="*/ 169643 h 305176"/>
                <a:gd name="connsiteX42" fmla="*/ 266120 w 334963"/>
                <a:gd name="connsiteY42" fmla="*/ 168353 h 305176"/>
                <a:gd name="connsiteX43" fmla="*/ 75093 w 334963"/>
                <a:gd name="connsiteY43" fmla="*/ 166503 h 305176"/>
                <a:gd name="connsiteX44" fmla="*/ 83067 w 334963"/>
                <a:gd name="connsiteY44" fmla="*/ 167810 h 305176"/>
                <a:gd name="connsiteX45" fmla="*/ 81738 w 334963"/>
                <a:gd name="connsiteY45" fmla="*/ 175654 h 305176"/>
                <a:gd name="connsiteX46" fmla="*/ 39208 w 334963"/>
                <a:gd name="connsiteY46" fmla="*/ 207031 h 305176"/>
                <a:gd name="connsiteX47" fmla="*/ 35221 w 334963"/>
                <a:gd name="connsiteY47" fmla="*/ 208338 h 305176"/>
                <a:gd name="connsiteX48" fmla="*/ 31233 w 334963"/>
                <a:gd name="connsiteY48" fmla="*/ 205723 h 305176"/>
                <a:gd name="connsiteX49" fmla="*/ 32562 w 334963"/>
                <a:gd name="connsiteY49" fmla="*/ 197879 h 305176"/>
                <a:gd name="connsiteX50" fmla="*/ 75093 w 334963"/>
                <a:gd name="connsiteY50" fmla="*/ 166503 h 305176"/>
                <a:gd name="connsiteX51" fmla="*/ 284569 w 334963"/>
                <a:gd name="connsiteY51" fmla="*/ 98801 h 305176"/>
                <a:gd name="connsiteX52" fmla="*/ 329795 w 334963"/>
                <a:gd name="connsiteY52" fmla="*/ 98801 h 305176"/>
                <a:gd name="connsiteX53" fmla="*/ 334963 w 334963"/>
                <a:gd name="connsiteY53" fmla="*/ 104975 h 305176"/>
                <a:gd name="connsiteX54" fmla="*/ 329795 w 334963"/>
                <a:gd name="connsiteY54" fmla="*/ 109914 h 305176"/>
                <a:gd name="connsiteX55" fmla="*/ 284569 w 334963"/>
                <a:gd name="connsiteY55" fmla="*/ 109914 h 305176"/>
                <a:gd name="connsiteX56" fmla="*/ 279400 w 334963"/>
                <a:gd name="connsiteY56" fmla="*/ 104975 h 305176"/>
                <a:gd name="connsiteX57" fmla="*/ 284569 w 334963"/>
                <a:gd name="connsiteY57" fmla="*/ 98801 h 305176"/>
                <a:gd name="connsiteX58" fmla="*/ 5340 w 334963"/>
                <a:gd name="connsiteY58" fmla="*/ 98801 h 305176"/>
                <a:gd name="connsiteX59" fmla="*/ 53398 w 334963"/>
                <a:gd name="connsiteY59" fmla="*/ 98801 h 305176"/>
                <a:gd name="connsiteX60" fmla="*/ 58738 w 334963"/>
                <a:gd name="connsiteY60" fmla="*/ 104975 h 305176"/>
                <a:gd name="connsiteX61" fmla="*/ 53398 w 334963"/>
                <a:gd name="connsiteY61" fmla="*/ 109914 h 305176"/>
                <a:gd name="connsiteX62" fmla="*/ 5340 w 334963"/>
                <a:gd name="connsiteY62" fmla="*/ 109914 h 305176"/>
                <a:gd name="connsiteX63" fmla="*/ 0 w 334963"/>
                <a:gd name="connsiteY63" fmla="*/ 104975 h 305176"/>
                <a:gd name="connsiteX64" fmla="*/ 5340 w 334963"/>
                <a:gd name="connsiteY64" fmla="*/ 98801 h 305176"/>
                <a:gd name="connsiteX65" fmla="*/ 164887 w 334963"/>
                <a:gd name="connsiteY65" fmla="*/ 36888 h 305176"/>
                <a:gd name="connsiteX66" fmla="*/ 171451 w 334963"/>
                <a:gd name="connsiteY66" fmla="*/ 43604 h 305176"/>
                <a:gd name="connsiteX67" fmla="*/ 164887 w 334963"/>
                <a:gd name="connsiteY67" fmla="*/ 48977 h 305176"/>
                <a:gd name="connsiteX68" fmla="*/ 115003 w 334963"/>
                <a:gd name="connsiteY68" fmla="*/ 100022 h 305176"/>
                <a:gd name="connsiteX69" fmla="*/ 109752 w 334963"/>
                <a:gd name="connsiteY69" fmla="*/ 106738 h 305176"/>
                <a:gd name="connsiteX70" fmla="*/ 103188 w 334963"/>
                <a:gd name="connsiteY70" fmla="*/ 100022 h 305176"/>
                <a:gd name="connsiteX71" fmla="*/ 164887 w 334963"/>
                <a:gd name="connsiteY71" fmla="*/ 36888 h 305176"/>
                <a:gd name="connsiteX72" fmla="*/ 169069 w 334963"/>
                <a:gd name="connsiteY72" fmla="*/ 9901 h 305176"/>
                <a:gd name="connsiteX73" fmla="*/ 258763 w 334963"/>
                <a:gd name="connsiteY73" fmla="*/ 99286 h 305176"/>
                <a:gd name="connsiteX74" fmla="*/ 240297 w 334963"/>
                <a:gd name="connsiteY74" fmla="*/ 154495 h 305176"/>
                <a:gd name="connsiteX75" fmla="*/ 221830 w 334963"/>
                <a:gd name="connsiteY75" fmla="*/ 208389 h 305176"/>
                <a:gd name="connsiteX76" fmla="*/ 217873 w 334963"/>
                <a:gd name="connsiteY76" fmla="*/ 214962 h 305176"/>
                <a:gd name="connsiteX77" fmla="*/ 211278 w 334963"/>
                <a:gd name="connsiteY77" fmla="*/ 212333 h 305176"/>
                <a:gd name="connsiteX78" fmla="*/ 231064 w 334963"/>
                <a:gd name="connsiteY78" fmla="*/ 147923 h 305176"/>
                <a:gd name="connsiteX79" fmla="*/ 248211 w 334963"/>
                <a:gd name="connsiteY79" fmla="*/ 99286 h 305176"/>
                <a:gd name="connsiteX80" fmla="*/ 169069 w 334963"/>
                <a:gd name="connsiteY80" fmla="*/ 21731 h 305176"/>
                <a:gd name="connsiteX81" fmla="*/ 89927 w 334963"/>
                <a:gd name="connsiteY81" fmla="*/ 99286 h 305176"/>
                <a:gd name="connsiteX82" fmla="*/ 107075 w 334963"/>
                <a:gd name="connsiteY82" fmla="*/ 146608 h 305176"/>
                <a:gd name="connsiteX83" fmla="*/ 107075 w 334963"/>
                <a:gd name="connsiteY83" fmla="*/ 147923 h 305176"/>
                <a:gd name="connsiteX84" fmla="*/ 128179 w 334963"/>
                <a:gd name="connsiteY84" fmla="*/ 212333 h 305176"/>
                <a:gd name="connsiteX85" fmla="*/ 122903 w 334963"/>
                <a:gd name="connsiteY85" fmla="*/ 216276 h 305176"/>
                <a:gd name="connsiteX86" fmla="*/ 120265 w 334963"/>
                <a:gd name="connsiteY86" fmla="*/ 214962 h 305176"/>
                <a:gd name="connsiteX87" fmla="*/ 117627 w 334963"/>
                <a:gd name="connsiteY87" fmla="*/ 207075 h 305176"/>
                <a:gd name="connsiteX88" fmla="*/ 97842 w 334963"/>
                <a:gd name="connsiteY88" fmla="*/ 154495 h 305176"/>
                <a:gd name="connsiteX89" fmla="*/ 79375 w 334963"/>
                <a:gd name="connsiteY89" fmla="*/ 99286 h 305176"/>
                <a:gd name="connsiteX90" fmla="*/ 169069 w 334963"/>
                <a:gd name="connsiteY90" fmla="*/ 9901 h 305176"/>
                <a:gd name="connsiteX91" fmla="*/ 39107 w 334963"/>
                <a:gd name="connsiteY91" fmla="*/ 1482 h 305176"/>
                <a:gd name="connsiteX92" fmla="*/ 79917 w 334963"/>
                <a:gd name="connsiteY92" fmla="*/ 31115 h 305176"/>
                <a:gd name="connsiteX93" fmla="*/ 81234 w 334963"/>
                <a:gd name="connsiteY93" fmla="*/ 40544 h 305176"/>
                <a:gd name="connsiteX94" fmla="*/ 75968 w 334963"/>
                <a:gd name="connsiteY94" fmla="*/ 43238 h 305176"/>
                <a:gd name="connsiteX95" fmla="*/ 72019 w 334963"/>
                <a:gd name="connsiteY95" fmla="*/ 41891 h 305176"/>
                <a:gd name="connsiteX96" fmla="*/ 32525 w 334963"/>
                <a:gd name="connsiteY96" fmla="*/ 10911 h 305176"/>
                <a:gd name="connsiteX97" fmla="*/ 31208 w 334963"/>
                <a:gd name="connsiteY97" fmla="*/ 2829 h 305176"/>
                <a:gd name="connsiteX98" fmla="*/ 39107 w 334963"/>
                <a:gd name="connsiteY98" fmla="*/ 1482 h 305176"/>
                <a:gd name="connsiteX99" fmla="*/ 299086 w 334963"/>
                <a:gd name="connsiteY99" fmla="*/ 1451 h 305176"/>
                <a:gd name="connsiteX100" fmla="*/ 306944 w 334963"/>
                <a:gd name="connsiteY100" fmla="*/ 2782 h 305176"/>
                <a:gd name="connsiteX101" fmla="*/ 305634 w 334963"/>
                <a:gd name="connsiteY101" fmla="*/ 10771 h 305176"/>
                <a:gd name="connsiteX102" fmla="*/ 267653 w 334963"/>
                <a:gd name="connsiteY102" fmla="*/ 38732 h 305176"/>
                <a:gd name="connsiteX103" fmla="*/ 265033 w 334963"/>
                <a:gd name="connsiteY103" fmla="*/ 40063 h 305176"/>
                <a:gd name="connsiteX104" fmla="*/ 259795 w 334963"/>
                <a:gd name="connsiteY104" fmla="*/ 37400 h 305176"/>
                <a:gd name="connsiteX105" fmla="*/ 261104 w 334963"/>
                <a:gd name="connsiteY105" fmla="*/ 29411 h 3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4963" h="305176">
                  <a:moveTo>
                    <a:pt x="138332" y="262313"/>
                  </a:moveTo>
                  <a:cubicBezTo>
                    <a:pt x="140960" y="262313"/>
                    <a:pt x="143587" y="264992"/>
                    <a:pt x="143587" y="267671"/>
                  </a:cubicBezTo>
                  <a:cubicBezTo>
                    <a:pt x="143587" y="267671"/>
                    <a:pt x="143587" y="267671"/>
                    <a:pt x="143587" y="279726"/>
                  </a:cubicBezTo>
                  <a:cubicBezTo>
                    <a:pt x="143587" y="279726"/>
                    <a:pt x="143587" y="279726"/>
                    <a:pt x="169863" y="291781"/>
                  </a:cubicBezTo>
                  <a:cubicBezTo>
                    <a:pt x="169863" y="291781"/>
                    <a:pt x="169863" y="291781"/>
                    <a:pt x="196139" y="279726"/>
                  </a:cubicBezTo>
                  <a:cubicBezTo>
                    <a:pt x="196139" y="279726"/>
                    <a:pt x="196139" y="279726"/>
                    <a:pt x="196139" y="267671"/>
                  </a:cubicBezTo>
                  <a:cubicBezTo>
                    <a:pt x="196139" y="264992"/>
                    <a:pt x="198767" y="262313"/>
                    <a:pt x="201394" y="262313"/>
                  </a:cubicBezTo>
                  <a:cubicBezTo>
                    <a:pt x="205336" y="262313"/>
                    <a:pt x="207963" y="264992"/>
                    <a:pt x="207963" y="267671"/>
                  </a:cubicBezTo>
                  <a:cubicBezTo>
                    <a:pt x="207963" y="267671"/>
                    <a:pt x="207963" y="267671"/>
                    <a:pt x="207963" y="283745"/>
                  </a:cubicBezTo>
                  <a:cubicBezTo>
                    <a:pt x="207963" y="285084"/>
                    <a:pt x="206649" y="287763"/>
                    <a:pt x="204022" y="289102"/>
                  </a:cubicBezTo>
                  <a:cubicBezTo>
                    <a:pt x="204022" y="289102"/>
                    <a:pt x="204022" y="289102"/>
                    <a:pt x="172491" y="303837"/>
                  </a:cubicBezTo>
                  <a:cubicBezTo>
                    <a:pt x="171177" y="303837"/>
                    <a:pt x="171177" y="305176"/>
                    <a:pt x="169863" y="305176"/>
                  </a:cubicBezTo>
                  <a:cubicBezTo>
                    <a:pt x="168549" y="305176"/>
                    <a:pt x="168549" y="303837"/>
                    <a:pt x="167236" y="303837"/>
                  </a:cubicBezTo>
                  <a:cubicBezTo>
                    <a:pt x="167236" y="303837"/>
                    <a:pt x="167236" y="303837"/>
                    <a:pt x="135705" y="289102"/>
                  </a:cubicBezTo>
                  <a:cubicBezTo>
                    <a:pt x="133077" y="287763"/>
                    <a:pt x="131763" y="286423"/>
                    <a:pt x="131763" y="283745"/>
                  </a:cubicBezTo>
                  <a:cubicBezTo>
                    <a:pt x="131763" y="283745"/>
                    <a:pt x="131763" y="283745"/>
                    <a:pt x="131763" y="267671"/>
                  </a:cubicBezTo>
                  <a:cubicBezTo>
                    <a:pt x="131763" y="264992"/>
                    <a:pt x="134391" y="262313"/>
                    <a:pt x="138332" y="262313"/>
                  </a:cubicBezTo>
                  <a:close/>
                  <a:moveTo>
                    <a:pt x="128043" y="230563"/>
                  </a:moveTo>
                  <a:cubicBezTo>
                    <a:pt x="126728" y="230563"/>
                    <a:pt x="125413" y="231952"/>
                    <a:pt x="125413" y="233341"/>
                  </a:cubicBezTo>
                  <a:cubicBezTo>
                    <a:pt x="125413" y="233341"/>
                    <a:pt x="125413" y="233341"/>
                    <a:pt x="125413" y="238898"/>
                  </a:cubicBezTo>
                  <a:cubicBezTo>
                    <a:pt x="125413" y="240287"/>
                    <a:pt x="126728" y="241676"/>
                    <a:pt x="128043" y="241676"/>
                  </a:cubicBezTo>
                  <a:cubicBezTo>
                    <a:pt x="128043" y="241676"/>
                    <a:pt x="128043" y="241676"/>
                    <a:pt x="206922" y="241676"/>
                  </a:cubicBezTo>
                  <a:cubicBezTo>
                    <a:pt x="208237" y="241676"/>
                    <a:pt x="209551" y="240287"/>
                    <a:pt x="209551" y="238898"/>
                  </a:cubicBezTo>
                  <a:cubicBezTo>
                    <a:pt x="209551" y="238898"/>
                    <a:pt x="209551" y="238898"/>
                    <a:pt x="209551" y="233341"/>
                  </a:cubicBezTo>
                  <a:cubicBezTo>
                    <a:pt x="209551" y="231952"/>
                    <a:pt x="208237" y="230563"/>
                    <a:pt x="206922" y="230563"/>
                  </a:cubicBezTo>
                  <a:cubicBezTo>
                    <a:pt x="206922" y="230563"/>
                    <a:pt x="206922" y="230563"/>
                    <a:pt x="128043" y="230563"/>
                  </a:cubicBezTo>
                  <a:close/>
                  <a:moveTo>
                    <a:pt x="128781" y="219451"/>
                  </a:moveTo>
                  <a:cubicBezTo>
                    <a:pt x="128781" y="219451"/>
                    <a:pt x="128781" y="219451"/>
                    <a:pt x="207769" y="219451"/>
                  </a:cubicBezTo>
                  <a:cubicBezTo>
                    <a:pt x="215668" y="219451"/>
                    <a:pt x="222250" y="225862"/>
                    <a:pt x="222250" y="233556"/>
                  </a:cubicBezTo>
                  <a:cubicBezTo>
                    <a:pt x="222250" y="233556"/>
                    <a:pt x="222250" y="233556"/>
                    <a:pt x="222250" y="238684"/>
                  </a:cubicBezTo>
                  <a:cubicBezTo>
                    <a:pt x="222250" y="246378"/>
                    <a:pt x="215668" y="252789"/>
                    <a:pt x="207769" y="252789"/>
                  </a:cubicBezTo>
                  <a:cubicBezTo>
                    <a:pt x="207769" y="252789"/>
                    <a:pt x="207769" y="252789"/>
                    <a:pt x="128781" y="252789"/>
                  </a:cubicBezTo>
                  <a:cubicBezTo>
                    <a:pt x="120883" y="252789"/>
                    <a:pt x="114300" y="246378"/>
                    <a:pt x="114300" y="238684"/>
                  </a:cubicBezTo>
                  <a:cubicBezTo>
                    <a:pt x="114300" y="238684"/>
                    <a:pt x="114300" y="238684"/>
                    <a:pt x="114300" y="233556"/>
                  </a:cubicBezTo>
                  <a:cubicBezTo>
                    <a:pt x="114300" y="225862"/>
                    <a:pt x="120883" y="219451"/>
                    <a:pt x="128781" y="219451"/>
                  </a:cubicBezTo>
                  <a:close/>
                  <a:moveTo>
                    <a:pt x="266120" y="168353"/>
                  </a:moveTo>
                  <a:cubicBezTo>
                    <a:pt x="266120" y="168353"/>
                    <a:pt x="266120" y="168353"/>
                    <a:pt x="305614" y="198019"/>
                  </a:cubicBezTo>
                  <a:cubicBezTo>
                    <a:pt x="308247" y="199309"/>
                    <a:pt x="309563" y="203179"/>
                    <a:pt x="306930" y="205758"/>
                  </a:cubicBezTo>
                  <a:cubicBezTo>
                    <a:pt x="305614" y="207048"/>
                    <a:pt x="304297" y="208338"/>
                    <a:pt x="301664" y="208338"/>
                  </a:cubicBezTo>
                  <a:cubicBezTo>
                    <a:pt x="301664" y="208338"/>
                    <a:pt x="300348" y="208338"/>
                    <a:pt x="299032" y="207048"/>
                  </a:cubicBezTo>
                  <a:cubicBezTo>
                    <a:pt x="299032" y="207048"/>
                    <a:pt x="299032" y="207048"/>
                    <a:pt x="259538" y="178672"/>
                  </a:cubicBezTo>
                  <a:cubicBezTo>
                    <a:pt x="256905" y="176092"/>
                    <a:pt x="255588" y="172222"/>
                    <a:pt x="258221" y="169643"/>
                  </a:cubicBezTo>
                  <a:cubicBezTo>
                    <a:pt x="259538" y="167063"/>
                    <a:pt x="263487" y="167063"/>
                    <a:pt x="266120" y="168353"/>
                  </a:cubicBezTo>
                  <a:close/>
                  <a:moveTo>
                    <a:pt x="75093" y="166503"/>
                  </a:moveTo>
                  <a:cubicBezTo>
                    <a:pt x="77751" y="163888"/>
                    <a:pt x="81738" y="165195"/>
                    <a:pt x="83067" y="167810"/>
                  </a:cubicBezTo>
                  <a:cubicBezTo>
                    <a:pt x="85725" y="170425"/>
                    <a:pt x="84396" y="174347"/>
                    <a:pt x="81738" y="175654"/>
                  </a:cubicBezTo>
                  <a:cubicBezTo>
                    <a:pt x="81738" y="175654"/>
                    <a:pt x="81738" y="175654"/>
                    <a:pt x="39208" y="207031"/>
                  </a:cubicBezTo>
                  <a:cubicBezTo>
                    <a:pt x="37879" y="208338"/>
                    <a:pt x="36550" y="208338"/>
                    <a:pt x="35221" y="208338"/>
                  </a:cubicBezTo>
                  <a:cubicBezTo>
                    <a:pt x="33892" y="208338"/>
                    <a:pt x="31233" y="207031"/>
                    <a:pt x="31233" y="205723"/>
                  </a:cubicBezTo>
                  <a:cubicBezTo>
                    <a:pt x="28575" y="203109"/>
                    <a:pt x="29904" y="199187"/>
                    <a:pt x="32562" y="197879"/>
                  </a:cubicBezTo>
                  <a:cubicBezTo>
                    <a:pt x="32562" y="197879"/>
                    <a:pt x="32562" y="197879"/>
                    <a:pt x="75093" y="166503"/>
                  </a:cubicBezTo>
                  <a:close/>
                  <a:moveTo>
                    <a:pt x="284569" y="98801"/>
                  </a:moveTo>
                  <a:cubicBezTo>
                    <a:pt x="284569" y="98801"/>
                    <a:pt x="284569" y="98801"/>
                    <a:pt x="329795" y="98801"/>
                  </a:cubicBezTo>
                  <a:cubicBezTo>
                    <a:pt x="332379" y="98801"/>
                    <a:pt x="334963" y="101271"/>
                    <a:pt x="334963" y="104975"/>
                  </a:cubicBezTo>
                  <a:cubicBezTo>
                    <a:pt x="334963" y="107444"/>
                    <a:pt x="332379" y="109914"/>
                    <a:pt x="329795" y="109914"/>
                  </a:cubicBezTo>
                  <a:cubicBezTo>
                    <a:pt x="329795" y="109914"/>
                    <a:pt x="329795" y="109914"/>
                    <a:pt x="284569" y="109914"/>
                  </a:cubicBezTo>
                  <a:cubicBezTo>
                    <a:pt x="281985" y="109914"/>
                    <a:pt x="279400" y="107444"/>
                    <a:pt x="279400" y="104975"/>
                  </a:cubicBezTo>
                  <a:cubicBezTo>
                    <a:pt x="279400" y="101271"/>
                    <a:pt x="281985" y="98801"/>
                    <a:pt x="284569" y="98801"/>
                  </a:cubicBezTo>
                  <a:close/>
                  <a:moveTo>
                    <a:pt x="5340" y="98801"/>
                  </a:moveTo>
                  <a:cubicBezTo>
                    <a:pt x="5340" y="98801"/>
                    <a:pt x="5340" y="98801"/>
                    <a:pt x="53398" y="98801"/>
                  </a:cubicBezTo>
                  <a:cubicBezTo>
                    <a:pt x="56068" y="98801"/>
                    <a:pt x="58738" y="101271"/>
                    <a:pt x="58738" y="104975"/>
                  </a:cubicBezTo>
                  <a:cubicBezTo>
                    <a:pt x="58738" y="107444"/>
                    <a:pt x="56068" y="109914"/>
                    <a:pt x="53398" y="109914"/>
                  </a:cubicBezTo>
                  <a:cubicBezTo>
                    <a:pt x="53398" y="109914"/>
                    <a:pt x="53398" y="109914"/>
                    <a:pt x="5340" y="109914"/>
                  </a:cubicBezTo>
                  <a:cubicBezTo>
                    <a:pt x="2670" y="109914"/>
                    <a:pt x="0" y="107444"/>
                    <a:pt x="0" y="104975"/>
                  </a:cubicBezTo>
                  <a:cubicBezTo>
                    <a:pt x="0" y="101271"/>
                    <a:pt x="2670" y="98801"/>
                    <a:pt x="5340" y="98801"/>
                  </a:cubicBezTo>
                  <a:close/>
                  <a:moveTo>
                    <a:pt x="164887" y="36888"/>
                  </a:moveTo>
                  <a:cubicBezTo>
                    <a:pt x="168826" y="36888"/>
                    <a:pt x="171451" y="40918"/>
                    <a:pt x="171451" y="43604"/>
                  </a:cubicBezTo>
                  <a:cubicBezTo>
                    <a:pt x="171451" y="46291"/>
                    <a:pt x="168826" y="48977"/>
                    <a:pt x="164887" y="48977"/>
                  </a:cubicBezTo>
                  <a:cubicBezTo>
                    <a:pt x="137320" y="48977"/>
                    <a:pt x="115003" y="71813"/>
                    <a:pt x="115003" y="100022"/>
                  </a:cubicBezTo>
                  <a:cubicBezTo>
                    <a:pt x="115003" y="104051"/>
                    <a:pt x="112377" y="106738"/>
                    <a:pt x="109752" y="106738"/>
                  </a:cubicBezTo>
                  <a:cubicBezTo>
                    <a:pt x="105814" y="106738"/>
                    <a:pt x="103188" y="104051"/>
                    <a:pt x="103188" y="100022"/>
                  </a:cubicBezTo>
                  <a:cubicBezTo>
                    <a:pt x="103188" y="65097"/>
                    <a:pt x="130756" y="36888"/>
                    <a:pt x="164887" y="36888"/>
                  </a:cubicBezTo>
                  <a:close/>
                  <a:moveTo>
                    <a:pt x="169069" y="9901"/>
                  </a:moveTo>
                  <a:cubicBezTo>
                    <a:pt x="219192" y="9901"/>
                    <a:pt x="258763" y="50650"/>
                    <a:pt x="258763" y="99286"/>
                  </a:cubicBezTo>
                  <a:cubicBezTo>
                    <a:pt x="258763" y="120318"/>
                    <a:pt x="253487" y="138721"/>
                    <a:pt x="240297" y="154495"/>
                  </a:cubicBezTo>
                  <a:cubicBezTo>
                    <a:pt x="215235" y="189986"/>
                    <a:pt x="221830" y="207075"/>
                    <a:pt x="221830" y="208389"/>
                  </a:cubicBezTo>
                  <a:cubicBezTo>
                    <a:pt x="223149" y="211018"/>
                    <a:pt x="221830" y="213647"/>
                    <a:pt x="217873" y="214962"/>
                  </a:cubicBezTo>
                  <a:cubicBezTo>
                    <a:pt x="215235" y="216276"/>
                    <a:pt x="212597" y="214962"/>
                    <a:pt x="211278" y="212333"/>
                  </a:cubicBezTo>
                  <a:cubicBezTo>
                    <a:pt x="209959" y="211018"/>
                    <a:pt x="200726" y="188672"/>
                    <a:pt x="231064" y="147923"/>
                  </a:cubicBezTo>
                  <a:cubicBezTo>
                    <a:pt x="241616" y="133463"/>
                    <a:pt x="248211" y="117689"/>
                    <a:pt x="248211" y="99286"/>
                  </a:cubicBezTo>
                  <a:cubicBezTo>
                    <a:pt x="248211" y="55908"/>
                    <a:pt x="212597" y="21731"/>
                    <a:pt x="169069" y="21731"/>
                  </a:cubicBezTo>
                  <a:cubicBezTo>
                    <a:pt x="125541" y="21731"/>
                    <a:pt x="89927" y="55908"/>
                    <a:pt x="89927" y="99286"/>
                  </a:cubicBezTo>
                  <a:cubicBezTo>
                    <a:pt x="89927" y="116375"/>
                    <a:pt x="96523" y="133463"/>
                    <a:pt x="107075" y="146608"/>
                  </a:cubicBezTo>
                  <a:cubicBezTo>
                    <a:pt x="107075" y="147923"/>
                    <a:pt x="107075" y="147923"/>
                    <a:pt x="107075" y="147923"/>
                  </a:cubicBezTo>
                  <a:cubicBezTo>
                    <a:pt x="137413" y="189986"/>
                    <a:pt x="129498" y="211018"/>
                    <a:pt x="128179" y="212333"/>
                  </a:cubicBezTo>
                  <a:cubicBezTo>
                    <a:pt x="126860" y="214962"/>
                    <a:pt x="124222" y="216276"/>
                    <a:pt x="122903" y="216276"/>
                  </a:cubicBezTo>
                  <a:cubicBezTo>
                    <a:pt x="121584" y="216276"/>
                    <a:pt x="120265" y="216276"/>
                    <a:pt x="120265" y="214962"/>
                  </a:cubicBezTo>
                  <a:cubicBezTo>
                    <a:pt x="117627" y="213647"/>
                    <a:pt x="116308" y="211018"/>
                    <a:pt x="117627" y="207075"/>
                  </a:cubicBezTo>
                  <a:cubicBezTo>
                    <a:pt x="117627" y="207075"/>
                    <a:pt x="124222" y="191301"/>
                    <a:pt x="97842" y="154495"/>
                  </a:cubicBezTo>
                  <a:cubicBezTo>
                    <a:pt x="84651" y="138721"/>
                    <a:pt x="79375" y="120318"/>
                    <a:pt x="79375" y="99286"/>
                  </a:cubicBezTo>
                  <a:cubicBezTo>
                    <a:pt x="79375" y="50650"/>
                    <a:pt x="118946" y="9901"/>
                    <a:pt x="169069" y="9901"/>
                  </a:cubicBezTo>
                  <a:close/>
                  <a:moveTo>
                    <a:pt x="39107" y="1482"/>
                  </a:moveTo>
                  <a:cubicBezTo>
                    <a:pt x="39107" y="1482"/>
                    <a:pt x="39107" y="1482"/>
                    <a:pt x="79917" y="31115"/>
                  </a:cubicBezTo>
                  <a:cubicBezTo>
                    <a:pt x="82550" y="33809"/>
                    <a:pt x="82550" y="37850"/>
                    <a:pt x="81234" y="40544"/>
                  </a:cubicBezTo>
                  <a:cubicBezTo>
                    <a:pt x="79917" y="41891"/>
                    <a:pt x="78601" y="43238"/>
                    <a:pt x="75968" y="43238"/>
                  </a:cubicBezTo>
                  <a:cubicBezTo>
                    <a:pt x="74651" y="43238"/>
                    <a:pt x="73335" y="41891"/>
                    <a:pt x="72019" y="41891"/>
                  </a:cubicBezTo>
                  <a:lnTo>
                    <a:pt x="32525" y="10911"/>
                  </a:lnTo>
                  <a:cubicBezTo>
                    <a:pt x="29892" y="8217"/>
                    <a:pt x="28575" y="5523"/>
                    <a:pt x="31208" y="2829"/>
                  </a:cubicBezTo>
                  <a:cubicBezTo>
                    <a:pt x="32525" y="135"/>
                    <a:pt x="36474" y="-1212"/>
                    <a:pt x="39107" y="1482"/>
                  </a:cubicBezTo>
                  <a:close/>
                  <a:moveTo>
                    <a:pt x="299086" y="1451"/>
                  </a:moveTo>
                  <a:cubicBezTo>
                    <a:pt x="301705" y="-1212"/>
                    <a:pt x="305634" y="119"/>
                    <a:pt x="306944" y="2782"/>
                  </a:cubicBezTo>
                  <a:cubicBezTo>
                    <a:pt x="309563" y="5445"/>
                    <a:pt x="308254" y="8108"/>
                    <a:pt x="305634" y="10771"/>
                  </a:cubicBezTo>
                  <a:cubicBezTo>
                    <a:pt x="305634" y="10771"/>
                    <a:pt x="305634" y="10771"/>
                    <a:pt x="267653" y="38732"/>
                  </a:cubicBezTo>
                  <a:cubicBezTo>
                    <a:pt x="266343" y="40063"/>
                    <a:pt x="265033" y="40063"/>
                    <a:pt x="265033" y="40063"/>
                  </a:cubicBezTo>
                  <a:cubicBezTo>
                    <a:pt x="262414" y="40063"/>
                    <a:pt x="261104" y="38732"/>
                    <a:pt x="259795" y="37400"/>
                  </a:cubicBezTo>
                  <a:cubicBezTo>
                    <a:pt x="257175" y="34737"/>
                    <a:pt x="258485" y="30743"/>
                    <a:pt x="261104" y="2941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 name="组合 2"/>
          <p:cNvGrpSpPr/>
          <p:nvPr/>
        </p:nvGrpSpPr>
        <p:grpSpPr>
          <a:xfrm>
            <a:off x="2377599" y="4415402"/>
            <a:ext cx="1805240" cy="1532887"/>
            <a:chOff x="2377599" y="4415402"/>
            <a:chExt cx="1805240" cy="1532887"/>
          </a:xfrm>
        </p:grpSpPr>
        <p:grpSp>
          <p:nvGrpSpPr>
            <p:cNvPr id="76" name="组合 75"/>
            <p:cNvGrpSpPr/>
            <p:nvPr/>
          </p:nvGrpSpPr>
          <p:grpSpPr>
            <a:xfrm rot="14934839">
              <a:off x="2513775" y="4279226"/>
              <a:ext cx="1532887" cy="1805240"/>
              <a:chOff x="4130613" y="3376361"/>
              <a:chExt cx="834673" cy="982972"/>
            </a:xfrm>
          </p:grpSpPr>
          <p:sp>
            <p:nvSpPr>
              <p:cNvPr id="79" name="椭圆 78"/>
              <p:cNvSpPr/>
              <p:nvPr/>
            </p:nvSpPr>
            <p:spPr>
              <a:xfrm>
                <a:off x="4130613" y="3962193"/>
                <a:ext cx="397140" cy="397140"/>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8" name="直接连接符 77"/>
              <p:cNvCxnSpPr/>
              <p:nvPr/>
            </p:nvCxnSpPr>
            <p:spPr>
              <a:xfrm flipH="1">
                <a:off x="4428257" y="3376361"/>
                <a:ext cx="537029" cy="610572"/>
              </a:xfrm>
              <a:prstGeom prst="line">
                <a:avLst/>
              </a:prstGeom>
              <a:noFill/>
              <a:ln>
                <a:gradFill>
                  <a:gsLst>
                    <a:gs pos="9000">
                      <a:schemeClr val="bg1">
                        <a:lumMod val="95000"/>
                        <a:alpha val="10000"/>
                      </a:schemeClr>
                    </a:gs>
                    <a:gs pos="68000">
                      <a:srgbClr val="62FFFF">
                        <a:alpha val="50000"/>
                      </a:srgbClr>
                    </a:gs>
                    <a:gs pos="43000">
                      <a:srgbClr val="62FFFF">
                        <a:alpha val="40000"/>
                      </a:srgbClr>
                    </a:gs>
                    <a:gs pos="100000">
                      <a:schemeClr val="bg1">
                        <a:lumMod val="9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cxnSp>
        </p:grpSp>
        <p:sp>
          <p:nvSpPr>
            <p:cNvPr id="40" name="椭圆 98"/>
            <p:cNvSpPr/>
            <p:nvPr/>
          </p:nvSpPr>
          <p:spPr>
            <a:xfrm>
              <a:off x="3739014" y="5171069"/>
              <a:ext cx="371328" cy="384214"/>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9080500" y="2246267"/>
            <a:ext cx="1733344" cy="1471838"/>
            <a:chOff x="9080500" y="2246267"/>
            <a:chExt cx="1733344" cy="1471838"/>
          </a:xfrm>
        </p:grpSpPr>
        <p:grpSp>
          <p:nvGrpSpPr>
            <p:cNvPr id="95" name="组合 94"/>
            <p:cNvGrpSpPr/>
            <p:nvPr/>
          </p:nvGrpSpPr>
          <p:grpSpPr>
            <a:xfrm rot="5400000">
              <a:off x="9211253" y="2115514"/>
              <a:ext cx="1471838" cy="1733344"/>
              <a:chOff x="4130613" y="3376361"/>
              <a:chExt cx="834673" cy="982972"/>
            </a:xfrm>
          </p:grpSpPr>
          <p:sp>
            <p:nvSpPr>
              <p:cNvPr id="96" name="椭圆 95"/>
              <p:cNvSpPr/>
              <p:nvPr/>
            </p:nvSpPr>
            <p:spPr>
              <a:xfrm>
                <a:off x="4130613" y="3962193"/>
                <a:ext cx="397140" cy="397140"/>
              </a:xfrm>
              <a:prstGeom prst="ellipse">
                <a:avLst/>
              </a:prstGeom>
              <a:noFill/>
              <a:ln>
                <a:gradFill>
                  <a:gsLst>
                    <a:gs pos="0">
                      <a:srgbClr val="0D69FF"/>
                    </a:gs>
                    <a:gs pos="68000">
                      <a:srgbClr val="62FFFF"/>
                    </a:gs>
                    <a:gs pos="43000">
                      <a:srgbClr val="62FFFF"/>
                    </a:gs>
                    <a:gs pos="100000">
                      <a:srgbClr val="0D69FF"/>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7" name="直接连接符 96"/>
              <p:cNvCxnSpPr/>
              <p:nvPr/>
            </p:nvCxnSpPr>
            <p:spPr>
              <a:xfrm flipH="1">
                <a:off x="4428257" y="3376361"/>
                <a:ext cx="537029" cy="610572"/>
              </a:xfrm>
              <a:prstGeom prst="line">
                <a:avLst/>
              </a:prstGeom>
              <a:noFill/>
              <a:ln>
                <a:gradFill>
                  <a:gsLst>
                    <a:gs pos="9000">
                      <a:schemeClr val="bg1">
                        <a:lumMod val="95000"/>
                        <a:alpha val="10000"/>
                      </a:schemeClr>
                    </a:gs>
                    <a:gs pos="68000">
                      <a:srgbClr val="62FFFF">
                        <a:alpha val="50000"/>
                      </a:srgbClr>
                    </a:gs>
                    <a:gs pos="43000">
                      <a:srgbClr val="62FFFF">
                        <a:alpha val="40000"/>
                      </a:srgbClr>
                    </a:gs>
                    <a:gs pos="100000">
                      <a:schemeClr val="bg1">
                        <a:lumMod val="9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cxnSp>
        </p:grpSp>
        <p:sp>
          <p:nvSpPr>
            <p:cNvPr id="39" name="椭圆 99"/>
            <p:cNvSpPr/>
            <p:nvPr/>
          </p:nvSpPr>
          <p:spPr>
            <a:xfrm>
              <a:off x="9240273" y="2398091"/>
              <a:ext cx="384214" cy="384212"/>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09" name="组合 108"/>
          <p:cNvGrpSpPr/>
          <p:nvPr/>
        </p:nvGrpSpPr>
        <p:grpSpPr>
          <a:xfrm>
            <a:off x="520218" y="418450"/>
            <a:ext cx="5658081" cy="760635"/>
            <a:chOff x="520218" y="418450"/>
            <a:chExt cx="5658081" cy="760635"/>
          </a:xfrm>
        </p:grpSpPr>
        <p:sp>
          <p:nvSpPr>
            <p:cNvPr id="4" name="矩形: 圆角 3"/>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6" name="组合 105"/>
            <p:cNvGrpSpPr/>
            <p:nvPr/>
          </p:nvGrpSpPr>
          <p:grpSpPr>
            <a:xfrm>
              <a:off x="1301959" y="418450"/>
              <a:ext cx="4876340" cy="760635"/>
              <a:chOff x="1292231" y="418450"/>
              <a:chExt cx="4876340" cy="760635"/>
            </a:xfrm>
          </p:grpSpPr>
          <p:sp>
            <p:nvSpPr>
              <p:cNvPr id="104" name="文本框 103"/>
              <p:cNvSpPr txBox="1"/>
              <p:nvPr/>
            </p:nvSpPr>
            <p:spPr>
              <a:xfrm>
                <a:off x="1292231" y="418450"/>
                <a:ext cx="3295074"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err="1">
                    <a:solidFill>
                      <a:srgbClr val="62FFFF"/>
                    </a:solidFill>
                    <a:latin typeface="微软雅黑" panose="020B0503020204020204" charset="-122"/>
                  </a:rPr>
                  <a:t>CountDownLatch</a:t>
                </a: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105" name="文本框 104"/>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zh-CN" altLang="en-US" sz="1200" dirty="0">
                    <a:solidFill>
                      <a:schemeClr val="bg1"/>
                    </a:solidFill>
                    <a:latin typeface="Agency FB" panose="020B0503020202020204" pitchFamily="34" charset="0"/>
                    <a:ea typeface="+mj-ea"/>
                  </a:rPr>
                  <a:t>允许一个或多个线程等待某些操作完成</a:t>
                </a:r>
                <a:endParaRPr lang="en-US" altLang="zh-CN" sz="1200" dirty="0">
                  <a:solidFill>
                    <a:schemeClr val="bg1"/>
                  </a:solidFill>
                  <a:latin typeface="Agency FB" panose="020B0503020202020204" pitchFamily="34" charset="0"/>
                  <a:ea typeface="+mj-ea"/>
                </a:endParaRPr>
              </a:p>
            </p:txBody>
          </p:sp>
        </p:grpSp>
        <p:sp>
          <p:nvSpPr>
            <p:cNvPr id="108"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4" name="组合 23"/>
          <p:cNvGrpSpPr/>
          <p:nvPr/>
        </p:nvGrpSpPr>
        <p:grpSpPr>
          <a:xfrm>
            <a:off x="1035255" y="2466715"/>
            <a:ext cx="2952874" cy="1109754"/>
            <a:chOff x="-2286766" y="1787957"/>
            <a:chExt cx="2952874" cy="1109754"/>
          </a:xfrm>
        </p:grpSpPr>
        <p:sp>
          <p:nvSpPr>
            <p:cNvPr id="25" name="矩形 24"/>
            <p:cNvSpPr/>
            <p:nvPr/>
          </p:nvSpPr>
          <p:spPr>
            <a:xfrm>
              <a:off x="-2286766" y="2140581"/>
              <a:ext cx="2952874" cy="7571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200" dirty="0">
                  <a:solidFill>
                    <a:prstClr val="white">
                      <a:alpha val="80000"/>
                    </a:prstClr>
                  </a:solidFill>
                  <a:latin typeface="Arial" panose="020B0604020202020204"/>
                  <a:ea typeface="微软雅黑" panose="020B0503020204020204" charset="-122"/>
                </a:rPr>
                <a:t>用户可以在投影仪或者计算机上进行演示也可以将演示文稿打印出来制作成胶片以便应用到更广泛的领域中</a:t>
              </a:r>
              <a:endParaRPr lang="zh-CN" altLang="en-US" sz="1200" dirty="0">
                <a:solidFill>
                  <a:prstClr val="white">
                    <a:alpha val="80000"/>
                  </a:prstClr>
                </a:solidFill>
                <a:latin typeface="Arial" panose="020B0604020202020204"/>
                <a:ea typeface="微软雅黑" panose="020B0503020204020204" charset="-122"/>
              </a:endParaRPr>
            </a:p>
          </p:txBody>
        </p:sp>
        <p:sp>
          <p:nvSpPr>
            <p:cNvPr id="26" name="矩形 25"/>
            <p:cNvSpPr/>
            <p:nvPr/>
          </p:nvSpPr>
          <p:spPr>
            <a:xfrm>
              <a:off x="-903553" y="1787957"/>
              <a:ext cx="1569661" cy="394210"/>
            </a:xfrm>
            <a:prstGeom prst="rect">
              <a:avLst/>
            </a:prstGeom>
            <a:noFill/>
          </p:spPr>
          <p:txBody>
            <a:bodyPr wrap="none" rtlCol="0">
              <a:spAutoFit/>
              <a:scene3d>
                <a:camera prst="orthographicFront"/>
                <a:lightRig rig="threePt" dir="t"/>
              </a:scene3d>
              <a:sp3d contourW="12700"/>
            </a:bodyPr>
            <a:lstStyle/>
            <a:p>
              <a:pPr algn="r">
                <a:lnSpc>
                  <a:spcPct val="120000"/>
                </a:lnSpc>
              </a:pPr>
              <a:r>
                <a:rPr lang="en-US" altLang="zh-CN" b="1" dirty="0" smtClean="0">
                  <a:solidFill>
                    <a:schemeClr val="bg1"/>
                  </a:solidFill>
                </a:rPr>
                <a:t>countdown()</a:t>
              </a:r>
              <a:endParaRPr lang="zh-CN" altLang="en-US" b="1" dirty="0">
                <a:solidFill>
                  <a:schemeClr val="bg1"/>
                </a:solidFill>
                <a:latin typeface="Arial" panose="020B0604020202020204"/>
                <a:ea typeface="微软雅黑" panose="020B0503020204020204" charset="-122"/>
              </a:endParaRPr>
            </a:p>
          </p:txBody>
        </p:sp>
      </p:grpSp>
      <p:grpSp>
        <p:nvGrpSpPr>
          <p:cNvPr id="27" name="组合 26"/>
          <p:cNvGrpSpPr/>
          <p:nvPr/>
        </p:nvGrpSpPr>
        <p:grpSpPr>
          <a:xfrm>
            <a:off x="6071280" y="1932699"/>
            <a:ext cx="2952874" cy="1109754"/>
            <a:chOff x="-2286766" y="1787957"/>
            <a:chExt cx="2952874" cy="1109754"/>
          </a:xfrm>
        </p:grpSpPr>
        <p:sp>
          <p:nvSpPr>
            <p:cNvPr id="28" name="矩形 27"/>
            <p:cNvSpPr/>
            <p:nvPr/>
          </p:nvSpPr>
          <p:spPr>
            <a:xfrm>
              <a:off x="-2286766" y="2140581"/>
              <a:ext cx="2952874" cy="7571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200" dirty="0">
                  <a:solidFill>
                    <a:prstClr val="white">
                      <a:alpha val="80000"/>
                    </a:prstClr>
                  </a:solidFill>
                  <a:latin typeface="Arial" panose="020B0604020202020204"/>
                  <a:ea typeface="微软雅黑" panose="020B0503020204020204" charset="-122"/>
                </a:rPr>
                <a:t>用户可以在投影仪或者计算机上进行演示也可以将演示文稿打印出来制作成胶片以便应用到更广泛的领域中</a:t>
              </a:r>
              <a:endParaRPr lang="zh-CN" altLang="en-US" sz="1200" dirty="0">
                <a:solidFill>
                  <a:prstClr val="white">
                    <a:alpha val="80000"/>
                  </a:prstClr>
                </a:solidFill>
                <a:latin typeface="Arial" panose="020B0604020202020204"/>
                <a:ea typeface="微软雅黑" panose="020B0503020204020204" charset="-122"/>
              </a:endParaRPr>
            </a:p>
          </p:txBody>
        </p:sp>
        <p:sp>
          <p:nvSpPr>
            <p:cNvPr id="29" name="矩形 28"/>
            <p:cNvSpPr/>
            <p:nvPr/>
          </p:nvSpPr>
          <p:spPr>
            <a:xfrm>
              <a:off x="-283832" y="1787957"/>
              <a:ext cx="949940" cy="394210"/>
            </a:xfrm>
            <a:prstGeom prst="rect">
              <a:avLst/>
            </a:prstGeom>
            <a:noFill/>
          </p:spPr>
          <p:txBody>
            <a:bodyPr wrap="none" rtlCol="0">
              <a:spAutoFit/>
              <a:scene3d>
                <a:camera prst="orthographicFront"/>
                <a:lightRig rig="threePt" dir="t"/>
              </a:scene3d>
              <a:sp3d contourW="12700"/>
            </a:bodyPr>
            <a:lstStyle/>
            <a:p>
              <a:pPr algn="r">
                <a:lnSpc>
                  <a:spcPct val="120000"/>
                </a:lnSpc>
              </a:pPr>
              <a:r>
                <a:rPr lang="en-US" altLang="zh-CN" b="1" dirty="0" smtClean="0">
                  <a:solidFill>
                    <a:schemeClr val="bg1"/>
                  </a:solidFill>
                </a:rPr>
                <a:t>await()</a:t>
              </a:r>
              <a:endParaRPr lang="zh-CN" altLang="en-US" b="1" dirty="0">
                <a:solidFill>
                  <a:schemeClr val="bg1"/>
                </a:solidFill>
                <a:latin typeface="Arial" panose="020B0604020202020204"/>
                <a:ea typeface="微软雅黑" panose="020B0503020204020204" charset="-122"/>
              </a:endParaRPr>
            </a:p>
          </p:txBody>
        </p:sp>
      </p:grpSp>
      <p:grpSp>
        <p:nvGrpSpPr>
          <p:cNvPr id="30" name="组合 29"/>
          <p:cNvGrpSpPr/>
          <p:nvPr/>
        </p:nvGrpSpPr>
        <p:grpSpPr>
          <a:xfrm>
            <a:off x="4607514" y="4782502"/>
            <a:ext cx="4823138" cy="888155"/>
            <a:chOff x="-2286766" y="1787957"/>
            <a:chExt cx="4823138" cy="888155"/>
          </a:xfrm>
        </p:grpSpPr>
        <p:sp>
          <p:nvSpPr>
            <p:cNvPr id="31" name="矩形 30"/>
            <p:cNvSpPr/>
            <p:nvPr/>
          </p:nvSpPr>
          <p:spPr>
            <a:xfrm>
              <a:off x="-2286766" y="2140581"/>
              <a:ext cx="4823138" cy="535531"/>
            </a:xfrm>
            <a:prstGeom prst="rect">
              <a:avLst/>
            </a:prstGeom>
          </p:spPr>
          <p:txBody>
            <a:bodyPr wrap="square">
              <a:spAutoFit/>
              <a:scene3d>
                <a:camera prst="orthographicFront"/>
                <a:lightRig rig="threePt" dir="t"/>
              </a:scene3d>
              <a:sp3d contourW="12700"/>
            </a:bodyPr>
            <a:lstStyle/>
            <a:p>
              <a:pPr>
                <a:lnSpc>
                  <a:spcPct val="120000"/>
                </a:lnSpc>
              </a:pPr>
              <a:r>
                <a:rPr lang="zh-CN" altLang="en-US" sz="1200" dirty="0" smtClean="0">
                  <a:solidFill>
                    <a:prstClr val="white">
                      <a:alpha val="80000"/>
                    </a:prstClr>
                  </a:solidFill>
                </a:rPr>
                <a:t>调用 </a:t>
              </a:r>
              <a:r>
                <a:rPr lang="en-US" altLang="zh-CN" sz="1200" dirty="0">
                  <a:solidFill>
                    <a:prstClr val="white">
                      <a:alpha val="80000"/>
                    </a:prstClr>
                  </a:solidFill>
                </a:rPr>
                <a:t>await </a:t>
              </a:r>
              <a:r>
                <a:rPr lang="zh-CN" altLang="en-US" sz="1200" dirty="0">
                  <a:solidFill>
                    <a:prstClr val="white">
                      <a:alpha val="80000"/>
                    </a:prstClr>
                  </a:solidFill>
                </a:rPr>
                <a:t>的线程阻塞等待 </a:t>
              </a:r>
              <a:r>
                <a:rPr lang="en-US" altLang="zh-CN" sz="1200" dirty="0" err="1">
                  <a:solidFill>
                    <a:prstClr val="white">
                      <a:alpha val="80000"/>
                    </a:prstClr>
                  </a:solidFill>
                </a:rPr>
                <a:t>countDown</a:t>
              </a:r>
              <a:r>
                <a:rPr lang="en-US" altLang="zh-CN" sz="1200" dirty="0">
                  <a:solidFill>
                    <a:prstClr val="white">
                      <a:alpha val="80000"/>
                    </a:prstClr>
                  </a:solidFill>
                </a:rPr>
                <a:t> </a:t>
              </a:r>
              <a:r>
                <a:rPr lang="zh-CN" altLang="en-US" sz="1200" dirty="0">
                  <a:solidFill>
                    <a:prstClr val="white">
                      <a:alpha val="80000"/>
                    </a:prstClr>
                  </a:solidFill>
                </a:rPr>
                <a:t>足够的次数，不管你是在一个线程还是多个线程里 </a:t>
              </a:r>
              <a:r>
                <a:rPr lang="en-US" altLang="zh-CN" sz="1200" dirty="0" err="1">
                  <a:solidFill>
                    <a:prstClr val="white">
                      <a:alpha val="80000"/>
                    </a:prstClr>
                  </a:solidFill>
                </a:rPr>
                <a:t>countDown</a:t>
              </a:r>
              <a:r>
                <a:rPr lang="zh-CN" altLang="en-US" sz="1200" dirty="0">
                  <a:solidFill>
                    <a:prstClr val="white">
                      <a:alpha val="80000"/>
                    </a:prstClr>
                  </a:solidFill>
                </a:rPr>
                <a:t>，只要次数 足够即可</a:t>
              </a:r>
              <a:endParaRPr lang="zh-CN" altLang="en-US" sz="1200" dirty="0">
                <a:solidFill>
                  <a:prstClr val="white">
                    <a:alpha val="80000"/>
                  </a:prstClr>
                </a:solidFill>
                <a:latin typeface="Arial" panose="020B0604020202020204"/>
                <a:ea typeface="微软雅黑" panose="020B0503020204020204" charset="-122"/>
              </a:endParaRPr>
            </a:p>
          </p:txBody>
        </p:sp>
        <p:sp>
          <p:nvSpPr>
            <p:cNvPr id="32" name="矩形 31"/>
            <p:cNvSpPr/>
            <p:nvPr/>
          </p:nvSpPr>
          <p:spPr>
            <a:xfrm>
              <a:off x="-2286766" y="1787957"/>
              <a:ext cx="3544560" cy="396134"/>
            </a:xfrm>
            <a:prstGeom prst="rect">
              <a:avLst/>
            </a:prstGeom>
            <a:noFill/>
          </p:spPr>
          <p:txBody>
            <a:bodyPr wrap="none" rtlCol="0">
              <a:spAutoFit/>
              <a:scene3d>
                <a:camera prst="orthographicFront"/>
                <a:lightRig rig="threePt" dir="t"/>
              </a:scene3d>
              <a:sp3d contourW="12700"/>
            </a:bodyPr>
            <a:lstStyle/>
            <a:p>
              <a:pPr>
                <a:lnSpc>
                  <a:spcPct val="120000"/>
                </a:lnSpc>
              </a:pPr>
              <a:r>
                <a:rPr lang="en-US" altLang="zh-CN" b="1" dirty="0" err="1" smtClean="0">
                  <a:solidFill>
                    <a:schemeClr val="bg1"/>
                  </a:solidFill>
                </a:rPr>
                <a:t>CountDownLatch</a:t>
              </a:r>
              <a:r>
                <a:rPr lang="en-US" altLang="zh-CN" b="1" dirty="0" smtClean="0">
                  <a:solidFill>
                    <a:schemeClr val="bg1"/>
                  </a:solidFill>
                </a:rPr>
                <a:t> </a:t>
              </a:r>
              <a:r>
                <a:rPr lang="zh-CN" altLang="en-US" b="1" dirty="0">
                  <a:solidFill>
                    <a:schemeClr val="bg1"/>
                  </a:solidFill>
                </a:rPr>
                <a:t>操作的是事件</a:t>
              </a:r>
              <a:endParaRPr lang="zh-CN" altLang="en-US" b="1" dirty="0">
                <a:solidFill>
                  <a:schemeClr val="bg1"/>
                </a:solidFill>
                <a:latin typeface="Arial" panose="020B0604020202020204"/>
                <a:ea typeface="微软雅黑" panose="020B0503020204020204" charset="-122"/>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left)">
                                      <p:cBhvr>
                                        <p:cTn id="7" dur="1000"/>
                                        <p:tgtEl>
                                          <p:spTgt spid="87"/>
                                        </p:tgtEl>
                                      </p:cBhvr>
                                    </p:animEffect>
                                  </p:childTnLst>
                                </p:cTn>
                              </p:par>
                            </p:childTnLst>
                          </p:cTn>
                        </p:par>
                        <p:par>
                          <p:cTn id="8" fill="hold">
                            <p:stCondLst>
                              <p:cond delay="1000"/>
                            </p:stCondLst>
                            <p:childTnLst>
                              <p:par>
                                <p:cTn id="9" presetID="2" presetClass="entr" presetSubtype="2"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fill="hold"/>
                                        <p:tgtEl>
                                          <p:spTgt spid="34"/>
                                        </p:tgtEl>
                                        <p:attrNameLst>
                                          <p:attrName>ppt_x</p:attrName>
                                        </p:attrNameLst>
                                      </p:cBhvr>
                                      <p:tavLst>
                                        <p:tav tm="0">
                                          <p:val>
                                            <p:strVal val="1+#ppt_w/2"/>
                                          </p:val>
                                        </p:tav>
                                        <p:tav tm="100000">
                                          <p:val>
                                            <p:strVal val="#ppt_x"/>
                                          </p:val>
                                        </p:tav>
                                      </p:tavLst>
                                    </p:anim>
                                    <p:anim calcmode="lin" valueType="num">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1+#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12" presetClass="entr" presetSubtype="2" fill="hold" nodeType="afterEffect">
                                  <p:stCondLst>
                                    <p:cond delay="0"/>
                                  </p:stCondLst>
                                  <p:childTnLst>
                                    <p:set>
                                      <p:cBhvr>
                                        <p:cTn id="23" dur="1" fill="hold">
                                          <p:stCondLst>
                                            <p:cond delay="0"/>
                                          </p:stCondLst>
                                        </p:cTn>
                                        <p:tgtEl>
                                          <p:spTgt spid="24"/>
                                        </p:tgtEl>
                                        <p:attrNameLst>
                                          <p:attrName>style.visibility</p:attrName>
                                        </p:attrNameLst>
                                      </p:cBhvr>
                                      <p:to>
                                        <p:strVal val="visible"/>
                                      </p:to>
                                    </p:set>
                                    <p:anim calcmode="lin" valueType="num">
                                      <p:cBhvr additive="base">
                                        <p:cTn id="24" dur="500"/>
                                        <p:tgtEl>
                                          <p:spTgt spid="24"/>
                                        </p:tgtEl>
                                        <p:attrNameLst>
                                          <p:attrName>ppt_x</p:attrName>
                                        </p:attrNameLst>
                                      </p:cBhvr>
                                      <p:tavLst>
                                        <p:tav tm="0">
                                          <p:val>
                                            <p:strVal val="#ppt_x+#ppt_w*1.125000"/>
                                          </p:val>
                                        </p:tav>
                                        <p:tav tm="100000">
                                          <p:val>
                                            <p:strVal val="#ppt_x"/>
                                          </p:val>
                                        </p:tav>
                                      </p:tavLst>
                                    </p:anim>
                                    <p:animEffect transition="in" filter="wipe(left)">
                                      <p:cBhvr>
                                        <p:cTn id="25" dur="500"/>
                                        <p:tgtEl>
                                          <p:spTgt spid="24"/>
                                        </p:tgtEl>
                                      </p:cBhvr>
                                    </p:animEffect>
                                  </p:childTnLst>
                                </p:cTn>
                              </p:par>
                            </p:childTnLst>
                          </p:cTn>
                        </p:par>
                        <p:par>
                          <p:cTn id="26" fill="hold">
                            <p:stCondLst>
                              <p:cond delay="2000"/>
                            </p:stCondLst>
                            <p:childTnLst>
                              <p:par>
                                <p:cTn id="27" presetID="12" presetClass="entr" presetSubtype="8" fill="hold" nodeType="afterEffect">
                                  <p:stCondLst>
                                    <p:cond delay="0"/>
                                  </p:stCondLst>
                                  <p:childTnLst>
                                    <p:set>
                                      <p:cBhvr>
                                        <p:cTn id="28" dur="1" fill="hold">
                                          <p:stCondLst>
                                            <p:cond delay="0"/>
                                          </p:stCondLst>
                                        </p:cTn>
                                        <p:tgtEl>
                                          <p:spTgt spid="30"/>
                                        </p:tgtEl>
                                        <p:attrNameLst>
                                          <p:attrName>style.visibility</p:attrName>
                                        </p:attrNameLst>
                                      </p:cBhvr>
                                      <p:to>
                                        <p:strVal val="visible"/>
                                      </p:to>
                                    </p:set>
                                    <p:anim calcmode="lin" valueType="num">
                                      <p:cBhvr additive="base">
                                        <p:cTn id="29" dur="500"/>
                                        <p:tgtEl>
                                          <p:spTgt spid="30"/>
                                        </p:tgtEl>
                                        <p:attrNameLst>
                                          <p:attrName>ppt_x</p:attrName>
                                        </p:attrNameLst>
                                      </p:cBhvr>
                                      <p:tavLst>
                                        <p:tav tm="0">
                                          <p:val>
                                            <p:strVal val="#ppt_x-#ppt_w*1.125000"/>
                                          </p:val>
                                        </p:tav>
                                        <p:tav tm="100000">
                                          <p:val>
                                            <p:strVal val="#ppt_x"/>
                                          </p:val>
                                        </p:tav>
                                      </p:tavLst>
                                    </p:anim>
                                    <p:animEffect transition="in" filter="wipe(right)">
                                      <p:cBhvr>
                                        <p:cTn id="30" dur="500"/>
                                        <p:tgtEl>
                                          <p:spTgt spid="30"/>
                                        </p:tgtEl>
                                      </p:cBhvr>
                                    </p:animEffect>
                                  </p:childTnLst>
                                </p:cTn>
                              </p:par>
                            </p:childTnLst>
                          </p:cTn>
                        </p:par>
                        <p:par>
                          <p:cTn id="31" fill="hold">
                            <p:stCondLst>
                              <p:cond delay="2500"/>
                            </p:stCondLst>
                            <p:childTnLst>
                              <p:par>
                                <p:cTn id="32" presetID="12" presetClass="entr" presetSubtype="4" fill="hold" nodeType="afterEffect">
                                  <p:stCondLst>
                                    <p:cond delay="0"/>
                                  </p:stCondLst>
                                  <p:childTnLst>
                                    <p:set>
                                      <p:cBhvr>
                                        <p:cTn id="33" dur="1" fill="hold">
                                          <p:stCondLst>
                                            <p:cond delay="0"/>
                                          </p:stCondLst>
                                        </p:cTn>
                                        <p:tgtEl>
                                          <p:spTgt spid="27"/>
                                        </p:tgtEl>
                                        <p:attrNameLst>
                                          <p:attrName>style.visibility</p:attrName>
                                        </p:attrNameLst>
                                      </p:cBhvr>
                                      <p:to>
                                        <p:strVal val="visible"/>
                                      </p:to>
                                    </p:set>
                                    <p:anim calcmode="lin" valueType="num">
                                      <p:cBhvr additive="base">
                                        <p:cTn id="34" dur="500"/>
                                        <p:tgtEl>
                                          <p:spTgt spid="27"/>
                                        </p:tgtEl>
                                        <p:attrNameLst>
                                          <p:attrName>ppt_y</p:attrName>
                                        </p:attrNameLst>
                                      </p:cBhvr>
                                      <p:tavLst>
                                        <p:tav tm="0">
                                          <p:val>
                                            <p:strVal val="#ppt_y+#ppt_h*1.125000"/>
                                          </p:val>
                                        </p:tav>
                                        <p:tav tm="100000">
                                          <p:val>
                                            <p:strVal val="#ppt_y"/>
                                          </p:val>
                                        </p:tav>
                                      </p:tavLst>
                                    </p:anim>
                                    <p:animEffect transition="in" filter="wipe(up)">
                                      <p:cBhvr>
                                        <p:cTn id="3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t="1341" b="1341"/>
          <a:stretch>
            <a:fillRect/>
          </a:stretch>
        </p:blipFill>
        <p:spPr>
          <a:xfrm>
            <a:off x="-1" y="0"/>
            <a:ext cx="12192002" cy="6858000"/>
          </a:xfrm>
          <a:prstGeom prst="rect">
            <a:avLst/>
          </a:prstGeom>
        </p:spPr>
      </p:pic>
      <p:pic>
        <p:nvPicPr>
          <p:cNvPr id="2" name="图片 1"/>
          <p:cNvPicPr>
            <a:picLocks noChangeAspect="1"/>
          </p:cNvPicPr>
          <p:nvPr/>
        </p:nvPicPr>
        <p:blipFill>
          <a:blip r:embed="rId2"/>
          <a:stretch>
            <a:fillRect/>
          </a:stretch>
        </p:blipFill>
        <p:spPr>
          <a:xfrm>
            <a:off x="0" y="0"/>
            <a:ext cx="6920230" cy="6838950"/>
          </a:xfrm>
          <a:prstGeom prst="rect">
            <a:avLst/>
          </a:prstGeom>
        </p:spPr>
      </p:pic>
      <p:pic>
        <p:nvPicPr>
          <p:cNvPr id="5" name="图片 4"/>
          <p:cNvPicPr>
            <a:picLocks noChangeAspect="1"/>
          </p:cNvPicPr>
          <p:nvPr/>
        </p:nvPicPr>
        <p:blipFill>
          <a:blip r:embed="rId3"/>
          <a:stretch>
            <a:fillRect/>
          </a:stretch>
        </p:blipFill>
        <p:spPr>
          <a:xfrm>
            <a:off x="6824980" y="3876675"/>
            <a:ext cx="5367020" cy="2962275"/>
          </a:xfrm>
          <a:prstGeom prst="rect">
            <a:avLst/>
          </a:prstGeom>
        </p:spPr>
      </p:pic>
      <p:pic>
        <p:nvPicPr>
          <p:cNvPr id="7" name="图片 6"/>
          <p:cNvPicPr>
            <a:picLocks noChangeAspect="1"/>
          </p:cNvPicPr>
          <p:nvPr/>
        </p:nvPicPr>
        <p:blipFill>
          <a:blip r:embed="rId4"/>
          <a:stretch>
            <a:fillRect/>
          </a:stretch>
        </p:blipFill>
        <p:spPr>
          <a:xfrm>
            <a:off x="6824980" y="0"/>
            <a:ext cx="5262245" cy="387731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heel(1)">
                                      <p:cBhvr>
                                        <p:cTn id="13"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1044203" y="2482851"/>
            <a:ext cx="841772" cy="841770"/>
          </a:xfrm>
          <a:prstGeom prst="ellipse">
            <a:avLst/>
          </a:prstGeom>
          <a:noFill/>
          <a:ln w="19050">
            <a:gradFill>
              <a:gsLst>
                <a:gs pos="0">
                  <a:srgbClr val="62FFFF"/>
                </a:gs>
                <a:gs pos="100000">
                  <a:srgbClr val="0D69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弧形 3"/>
          <p:cNvSpPr/>
          <p:nvPr/>
        </p:nvSpPr>
        <p:spPr>
          <a:xfrm>
            <a:off x="927124" y="2365771"/>
            <a:ext cx="1075929" cy="1075929"/>
          </a:xfrm>
          <a:prstGeom prst="arc">
            <a:avLst>
              <a:gd name="adj1" fmla="val 16200000"/>
              <a:gd name="adj2" fmla="val 11790630"/>
            </a:avLst>
          </a:prstGeom>
          <a:ln w="19050">
            <a:solidFill>
              <a:srgbClr val="0D69FF">
                <a:alpha val="60000"/>
              </a:srgb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7" name="直接连接符 6"/>
          <p:cNvCxnSpPr/>
          <p:nvPr/>
        </p:nvCxnSpPr>
        <p:spPr>
          <a:xfrm>
            <a:off x="2251710" y="3008415"/>
            <a:ext cx="2994660" cy="0"/>
          </a:xfrm>
          <a:prstGeom prst="line">
            <a:avLst/>
          </a:prstGeom>
          <a:ln w="12700">
            <a:solidFill>
              <a:srgbClr val="62FFFF"/>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7033819" y="1532014"/>
            <a:ext cx="3409201" cy="3409201"/>
          </a:xfrm>
          <a:prstGeom prst="line">
            <a:avLst/>
          </a:prstGeom>
          <a:ln w="12700">
            <a:gradFill>
              <a:gsLst>
                <a:gs pos="50000">
                  <a:srgbClr val="62FFFF">
                    <a:alpha val="50000"/>
                  </a:srgbClr>
                </a:gs>
                <a:gs pos="0">
                  <a:schemeClr val="accent1">
                    <a:lumMod val="5000"/>
                    <a:lumOff val="95000"/>
                    <a:alpha val="0"/>
                  </a:schemeClr>
                </a:gs>
                <a:gs pos="100000">
                  <a:srgbClr val="62FFFF">
                    <a:alpha val="0"/>
                  </a:srgb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8148002" y="995481"/>
            <a:ext cx="3409201" cy="3409201"/>
          </a:xfrm>
          <a:prstGeom prst="line">
            <a:avLst/>
          </a:prstGeom>
          <a:ln w="12700">
            <a:gradFill>
              <a:gsLst>
                <a:gs pos="50000">
                  <a:srgbClr val="62FFFF">
                    <a:alpha val="50000"/>
                  </a:srgbClr>
                </a:gs>
                <a:gs pos="0">
                  <a:schemeClr val="accent1">
                    <a:lumMod val="5000"/>
                    <a:lumOff val="95000"/>
                    <a:alpha val="0"/>
                  </a:schemeClr>
                </a:gs>
                <a:gs pos="100000">
                  <a:srgbClr val="62FFFF">
                    <a:alpha val="0"/>
                  </a:srgb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8633895" y="4181270"/>
            <a:ext cx="1018151" cy="1018153"/>
          </a:xfrm>
          <a:prstGeom prst="line">
            <a:avLst/>
          </a:prstGeom>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a:off x="9963874" y="4045432"/>
            <a:ext cx="382438" cy="382438"/>
          </a:xfrm>
          <a:prstGeom prst="ellipse">
            <a:avLst/>
          </a:prstGeom>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2" name="椭圆 21"/>
          <p:cNvSpPr/>
          <p:nvPr/>
        </p:nvSpPr>
        <p:spPr>
          <a:xfrm>
            <a:off x="8749270" y="4406975"/>
            <a:ext cx="118932" cy="118932"/>
          </a:xfrm>
          <a:prstGeom prst="ellipse">
            <a:avLst/>
          </a:prstGeom>
          <a:solidFill>
            <a:srgbClr val="62FFFF"/>
          </a:solidFill>
          <a:ln w="12700">
            <a:solidFill>
              <a:srgbClr val="0D69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23" name="直接连接符 22"/>
          <p:cNvCxnSpPr/>
          <p:nvPr/>
        </p:nvCxnSpPr>
        <p:spPr>
          <a:xfrm flipV="1">
            <a:off x="9336293" y="3707185"/>
            <a:ext cx="523701" cy="523701"/>
          </a:xfrm>
          <a:prstGeom prst="line">
            <a:avLst/>
          </a:prstGeom>
          <a:ln w="12700">
            <a:solidFill>
              <a:srgbClr val="62FF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cxnSp>
      <p:sp>
        <p:nvSpPr>
          <p:cNvPr id="24" name="椭圆 23"/>
          <p:cNvSpPr/>
          <p:nvPr/>
        </p:nvSpPr>
        <p:spPr>
          <a:xfrm>
            <a:off x="8771765" y="4064362"/>
            <a:ext cx="155852" cy="155852"/>
          </a:xfrm>
          <a:prstGeom prst="ellipse">
            <a:avLst/>
          </a:prstGeom>
          <a:ln w="12700">
            <a:solidFill>
              <a:srgbClr val="0D69FF"/>
            </a:solidFill>
          </a:ln>
          <a:effectLst>
            <a:glow rad="63500">
              <a:schemeClr val="accent1">
                <a:alpha val="20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8" name="椭圆 24"/>
          <p:cNvSpPr/>
          <p:nvPr/>
        </p:nvSpPr>
        <p:spPr>
          <a:xfrm>
            <a:off x="1272981" y="2761234"/>
            <a:ext cx="384214" cy="285003"/>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26" name="组合 25"/>
          <p:cNvGrpSpPr/>
          <p:nvPr/>
        </p:nvGrpSpPr>
        <p:grpSpPr>
          <a:xfrm>
            <a:off x="520218" y="418450"/>
            <a:ext cx="5658081" cy="760635"/>
            <a:chOff x="520218" y="418450"/>
            <a:chExt cx="5658081" cy="760635"/>
          </a:xfrm>
        </p:grpSpPr>
        <p:sp>
          <p:nvSpPr>
            <p:cNvPr id="27" name="矩形: 圆角 26"/>
            <p:cNvSpPr/>
            <p:nvPr/>
          </p:nvSpPr>
          <p:spPr>
            <a:xfrm>
              <a:off x="520218" y="437796"/>
              <a:ext cx="684468" cy="691752"/>
            </a:xfrm>
            <a:prstGeom prst="roundRect">
              <a:avLst/>
            </a:prstGeom>
            <a:noFill/>
            <a:ln w="34925">
              <a:gradFill>
                <a:gsLst>
                  <a:gs pos="0">
                    <a:srgbClr val="62FFFF"/>
                  </a:gs>
                  <a:gs pos="68000">
                    <a:srgbClr val="0D69FF"/>
                  </a:gs>
                  <a:gs pos="43000">
                    <a:srgbClr val="0D69FF"/>
                  </a:gs>
                  <a:gs pos="100000">
                    <a:srgbClr val="62FF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p:cNvGrpSpPr/>
            <p:nvPr/>
          </p:nvGrpSpPr>
          <p:grpSpPr>
            <a:xfrm>
              <a:off x="1301959" y="418450"/>
              <a:ext cx="4876340" cy="760635"/>
              <a:chOff x="1292231" y="418450"/>
              <a:chExt cx="4876340" cy="760635"/>
            </a:xfrm>
          </p:grpSpPr>
          <p:sp>
            <p:nvSpPr>
              <p:cNvPr id="30" name="文本框 29"/>
              <p:cNvSpPr txBox="1"/>
              <p:nvPr/>
            </p:nvSpPr>
            <p:spPr>
              <a:xfrm>
                <a:off x="1292231" y="418450"/>
                <a:ext cx="3295074" cy="523220"/>
              </a:xfrm>
              <a:prstGeom prst="rect">
                <a:avLst/>
              </a:prstGeom>
              <a:noFill/>
            </p:spPr>
            <p:txBody>
              <a:bodyPr wrap="square" rtlCol="0">
                <a:spAutoFit/>
                <a:scene3d>
                  <a:camera prst="orthographicFront"/>
                  <a:lightRig rig="threePt" dir="t"/>
                </a:scene3d>
                <a:sp3d contourW="12700"/>
              </a:bodyPr>
              <a:lstStyle/>
              <a:p>
                <a:pPr lvl="0">
                  <a:defRPr/>
                </a:pPr>
                <a:r>
                  <a:rPr lang="en-US" altLang="zh-CN" sz="2800" b="1" dirty="0" err="1">
                    <a:solidFill>
                      <a:srgbClr val="62FFFF"/>
                    </a:solidFill>
                    <a:latin typeface="微软雅黑" panose="020B0503020204020204" charset="-122"/>
                  </a:rPr>
                  <a:t>CyclicBarrier</a:t>
                </a:r>
                <a:endParaRPr kumimoji="0" lang="zh-CN" altLang="en-US" sz="2800" b="1" i="0" u="none" strike="noStrike" kern="1200" cap="none" spc="0" normalizeH="0" baseline="0" noProof="0" dirty="0">
                  <a:ln>
                    <a:noFill/>
                  </a:ln>
                  <a:solidFill>
                    <a:srgbClr val="62FFFF"/>
                  </a:solidFill>
                  <a:effectLst/>
                  <a:uLnTx/>
                  <a:uFillTx/>
                  <a:latin typeface="微软雅黑" panose="020B0503020204020204" charset="-122"/>
                  <a:ea typeface="微软雅黑" panose="020B0503020204020204" charset="-122"/>
                  <a:cs typeface="+mn-cs"/>
                </a:endParaRPr>
              </a:p>
            </p:txBody>
          </p:sp>
          <p:sp>
            <p:nvSpPr>
              <p:cNvPr id="31" name="文本框 30"/>
              <p:cNvSpPr txBox="1"/>
              <p:nvPr/>
            </p:nvSpPr>
            <p:spPr>
              <a:xfrm>
                <a:off x="1292231" y="902086"/>
                <a:ext cx="4876340" cy="276999"/>
              </a:xfrm>
              <a:prstGeom prst="rect">
                <a:avLst/>
              </a:prstGeom>
              <a:noFill/>
            </p:spPr>
            <p:txBody>
              <a:bodyPr wrap="square" rtlCol="0">
                <a:spAutoFit/>
                <a:scene3d>
                  <a:camera prst="orthographicFront"/>
                  <a:lightRig rig="threePt" dir="t"/>
                </a:scene3d>
                <a:sp3d contourW="12700"/>
              </a:bodyPr>
              <a:lstStyle/>
              <a:p>
                <a:r>
                  <a:rPr lang="zh-CN" altLang="en-US" sz="1200" dirty="0">
                    <a:solidFill>
                      <a:schemeClr val="bg1"/>
                    </a:solidFill>
                    <a:latin typeface="Agency FB" panose="020B0503020202020204" pitchFamily="34" charset="0"/>
                    <a:ea typeface="+mj-ea"/>
                  </a:rPr>
                  <a:t>一种辅助性的同步结构，允许多个线程等待到达某个屏障</a:t>
                </a:r>
                <a:endParaRPr lang="en-US" altLang="zh-CN" sz="1200" dirty="0">
                  <a:solidFill>
                    <a:schemeClr val="bg1"/>
                  </a:solidFill>
                  <a:latin typeface="Agency FB" panose="020B0503020202020204" pitchFamily="34" charset="0"/>
                  <a:ea typeface="+mj-ea"/>
                </a:endParaRPr>
              </a:p>
            </p:txBody>
          </p:sp>
        </p:grpSp>
        <p:sp>
          <p:nvSpPr>
            <p:cNvPr id="29" name="椭圆 106"/>
            <p:cNvSpPr/>
            <p:nvPr/>
          </p:nvSpPr>
          <p:spPr>
            <a:xfrm>
              <a:off x="658980" y="573932"/>
              <a:ext cx="406944" cy="419480"/>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rgbClr val="62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5" name="组合 34"/>
          <p:cNvGrpSpPr/>
          <p:nvPr/>
        </p:nvGrpSpPr>
        <p:grpSpPr>
          <a:xfrm>
            <a:off x="2206638" y="2537234"/>
            <a:ext cx="5358338" cy="1091355"/>
            <a:chOff x="-2286766" y="1584757"/>
            <a:chExt cx="5358338" cy="1091355"/>
          </a:xfrm>
        </p:grpSpPr>
        <p:sp>
          <p:nvSpPr>
            <p:cNvPr id="36" name="矩形 35"/>
            <p:cNvSpPr/>
            <p:nvPr/>
          </p:nvSpPr>
          <p:spPr>
            <a:xfrm>
              <a:off x="-2286766" y="2140581"/>
              <a:ext cx="5358338" cy="535531"/>
            </a:xfrm>
            <a:prstGeom prst="rect">
              <a:avLst/>
            </a:prstGeom>
          </p:spPr>
          <p:txBody>
            <a:bodyPr wrap="square">
              <a:spAutoFit/>
              <a:scene3d>
                <a:camera prst="orthographicFront"/>
                <a:lightRig rig="threePt" dir="t"/>
              </a:scene3d>
              <a:sp3d contourW="12700"/>
            </a:bodyPr>
            <a:lstStyle/>
            <a:p>
              <a:pPr>
                <a:lnSpc>
                  <a:spcPct val="120000"/>
                </a:lnSpc>
              </a:pPr>
              <a:r>
                <a:rPr lang="zh-CN" altLang="en-US" sz="1200" dirty="0">
                  <a:solidFill>
                    <a:prstClr val="white">
                      <a:alpha val="80000"/>
                    </a:prstClr>
                  </a:solidFill>
                </a:rPr>
                <a:t>当所有的伙伴（</a:t>
              </a:r>
              <a:r>
                <a:rPr lang="en-US" altLang="zh-CN" sz="1200" dirty="0">
                  <a:solidFill>
                    <a:prstClr val="white">
                      <a:alpha val="80000"/>
                    </a:prstClr>
                  </a:solidFill>
                </a:rPr>
                <a:t>parties</a:t>
              </a:r>
              <a:r>
                <a:rPr lang="zh-CN" altLang="en-US" sz="1200" dirty="0">
                  <a:solidFill>
                    <a:prstClr val="white">
                      <a:alpha val="80000"/>
                    </a:prstClr>
                  </a:solidFill>
                </a:rPr>
                <a:t>）都调用了 </a:t>
              </a:r>
              <a:r>
                <a:rPr lang="en-US" altLang="zh-CN" sz="1200" dirty="0">
                  <a:solidFill>
                    <a:prstClr val="white">
                      <a:alpha val="80000"/>
                    </a:prstClr>
                  </a:solidFill>
                </a:rPr>
                <a:t>await</a:t>
              </a:r>
              <a:r>
                <a:rPr lang="zh-CN" altLang="en-US" sz="1200" dirty="0">
                  <a:solidFill>
                    <a:prstClr val="white">
                      <a:alpha val="80000"/>
                    </a:prstClr>
                  </a:solidFill>
                </a:rPr>
                <a:t>，才会继续进行任务，并自动进行重置</a:t>
              </a:r>
              <a:endParaRPr lang="zh-CN" altLang="en-US" sz="1200" dirty="0">
                <a:solidFill>
                  <a:prstClr val="white">
                    <a:alpha val="80000"/>
                  </a:prstClr>
                </a:solidFill>
                <a:latin typeface="Arial" panose="020B0604020202020204"/>
                <a:ea typeface="微软雅黑" panose="020B0503020204020204" charset="-122"/>
              </a:endParaRPr>
            </a:p>
          </p:txBody>
        </p:sp>
        <p:sp>
          <p:nvSpPr>
            <p:cNvPr id="37" name="矩形 36"/>
            <p:cNvSpPr/>
            <p:nvPr/>
          </p:nvSpPr>
          <p:spPr>
            <a:xfrm>
              <a:off x="-2286766" y="1584757"/>
              <a:ext cx="915635" cy="424732"/>
            </a:xfrm>
            <a:prstGeom prst="rect">
              <a:avLst/>
            </a:prstGeom>
            <a:noFill/>
          </p:spPr>
          <p:txBody>
            <a:bodyPr wrap="none" rtlCol="0">
              <a:spAutoFit/>
              <a:scene3d>
                <a:camera prst="orthographicFront"/>
                <a:lightRig rig="threePt" dir="t"/>
              </a:scene3d>
              <a:sp3d contourW="12700"/>
            </a:bodyPr>
            <a:lstStyle/>
            <a:p>
              <a:pPr>
                <a:lnSpc>
                  <a:spcPct val="120000"/>
                </a:lnSpc>
              </a:pPr>
              <a:r>
                <a:rPr lang="en-US" altLang="zh-CN" b="1" dirty="0">
                  <a:solidFill>
                    <a:schemeClr val="bg1"/>
                  </a:solidFill>
                </a:rPr>
                <a:t>a</a:t>
              </a:r>
              <a:r>
                <a:rPr lang="en-US" altLang="zh-CN" b="1" dirty="0" smtClean="0">
                  <a:solidFill>
                    <a:schemeClr val="bg1"/>
                  </a:solidFill>
                </a:rPr>
                <a:t>wait()</a:t>
              </a:r>
              <a:endParaRPr lang="zh-CN" altLang="en-US" b="1" dirty="0">
                <a:solidFill>
                  <a:schemeClr val="bg1"/>
                </a:solidFill>
                <a:latin typeface="Arial" panose="020B0604020202020204"/>
                <a:ea typeface="微软雅黑" panose="020B0503020204020204" charset="-122"/>
              </a:endParaRPr>
            </a:p>
          </p:txBody>
        </p:sp>
      </p:grpSp>
      <p:sp>
        <p:nvSpPr>
          <p:cNvPr id="41" name="椭圆 40"/>
          <p:cNvSpPr/>
          <p:nvPr/>
        </p:nvSpPr>
        <p:spPr>
          <a:xfrm>
            <a:off x="1044203" y="4219427"/>
            <a:ext cx="841772" cy="841770"/>
          </a:xfrm>
          <a:prstGeom prst="ellipse">
            <a:avLst/>
          </a:prstGeom>
          <a:noFill/>
          <a:ln w="19050">
            <a:gradFill>
              <a:gsLst>
                <a:gs pos="0">
                  <a:srgbClr val="62FFFF"/>
                </a:gs>
                <a:gs pos="100000">
                  <a:srgbClr val="0D69FF"/>
                </a:gs>
              </a:gsLst>
              <a:lin ang="5400000" scaled="1"/>
            </a:gra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2" name="弧形 41"/>
          <p:cNvSpPr/>
          <p:nvPr/>
        </p:nvSpPr>
        <p:spPr>
          <a:xfrm>
            <a:off x="927124" y="4102347"/>
            <a:ext cx="1075929" cy="1075929"/>
          </a:xfrm>
          <a:prstGeom prst="arc">
            <a:avLst>
              <a:gd name="adj1" fmla="val 16200000"/>
              <a:gd name="adj2" fmla="val 11790630"/>
            </a:avLst>
          </a:prstGeom>
          <a:ln w="19050">
            <a:solidFill>
              <a:srgbClr val="0D69FF">
                <a:alpha val="60000"/>
              </a:srgb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43" name="直接连接符 42"/>
          <p:cNvCxnSpPr/>
          <p:nvPr/>
        </p:nvCxnSpPr>
        <p:spPr>
          <a:xfrm>
            <a:off x="2251710" y="4744991"/>
            <a:ext cx="2994660" cy="0"/>
          </a:xfrm>
          <a:prstGeom prst="line">
            <a:avLst/>
          </a:prstGeom>
          <a:ln w="12700">
            <a:solidFill>
              <a:srgbClr val="62FFFF"/>
            </a:solidFill>
          </a:ln>
        </p:spPr>
        <p:style>
          <a:lnRef idx="1">
            <a:schemeClr val="accent1"/>
          </a:lnRef>
          <a:fillRef idx="0">
            <a:schemeClr val="accent1"/>
          </a:fillRef>
          <a:effectRef idx="0">
            <a:schemeClr val="accent1"/>
          </a:effectRef>
          <a:fontRef idx="minor">
            <a:schemeClr val="tx1"/>
          </a:fontRef>
        </p:style>
      </p:cxnSp>
      <p:sp>
        <p:nvSpPr>
          <p:cNvPr id="49" name="椭圆 43"/>
          <p:cNvSpPr/>
          <p:nvPr/>
        </p:nvSpPr>
        <p:spPr>
          <a:xfrm>
            <a:off x="1278722" y="4448204"/>
            <a:ext cx="372732" cy="384214"/>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45" name="组合 44"/>
          <p:cNvGrpSpPr/>
          <p:nvPr/>
        </p:nvGrpSpPr>
        <p:grpSpPr>
          <a:xfrm>
            <a:off x="2206638" y="4273810"/>
            <a:ext cx="5358338" cy="850648"/>
            <a:chOff x="-2286766" y="1584757"/>
            <a:chExt cx="5358338" cy="850648"/>
          </a:xfrm>
        </p:grpSpPr>
        <p:sp>
          <p:nvSpPr>
            <p:cNvPr id="46" name="矩形 45"/>
            <p:cNvSpPr/>
            <p:nvPr/>
          </p:nvSpPr>
          <p:spPr>
            <a:xfrm>
              <a:off x="-2286766" y="2140581"/>
              <a:ext cx="5358338" cy="294824"/>
            </a:xfrm>
            <a:prstGeom prst="rect">
              <a:avLst/>
            </a:prstGeom>
          </p:spPr>
          <p:txBody>
            <a:bodyPr wrap="square">
              <a:spAutoFit/>
              <a:scene3d>
                <a:camera prst="orthographicFront"/>
                <a:lightRig rig="threePt" dir="t"/>
              </a:scene3d>
              <a:sp3d contourW="12700"/>
            </a:bodyPr>
            <a:lstStyle/>
            <a:p>
              <a:pPr>
                <a:lnSpc>
                  <a:spcPct val="120000"/>
                </a:lnSpc>
              </a:pPr>
              <a:r>
                <a:rPr lang="zh-CN" altLang="en-US" sz="1200" dirty="0">
                  <a:solidFill>
                    <a:prstClr val="white">
                      <a:alpha val="80000"/>
                    </a:prstClr>
                  </a:solidFill>
                </a:rPr>
                <a:t>典型应用场景是用来等待并发线程结束</a:t>
              </a:r>
              <a:endParaRPr lang="zh-CN" altLang="en-US" sz="1200" dirty="0">
                <a:solidFill>
                  <a:prstClr val="white">
                    <a:alpha val="80000"/>
                  </a:prstClr>
                </a:solidFill>
                <a:latin typeface="Arial" panose="020B0604020202020204"/>
                <a:ea typeface="微软雅黑" panose="020B0503020204020204" charset="-122"/>
              </a:endParaRPr>
            </a:p>
          </p:txBody>
        </p:sp>
        <p:sp>
          <p:nvSpPr>
            <p:cNvPr id="47" name="矩形 46"/>
            <p:cNvSpPr/>
            <p:nvPr/>
          </p:nvSpPr>
          <p:spPr>
            <a:xfrm>
              <a:off x="-2286766" y="1584757"/>
              <a:ext cx="3070071" cy="396134"/>
            </a:xfrm>
            <a:prstGeom prst="rect">
              <a:avLst/>
            </a:prstGeom>
            <a:noFill/>
          </p:spPr>
          <p:txBody>
            <a:bodyPr wrap="none" rtlCol="0">
              <a:spAutoFit/>
              <a:scene3d>
                <a:camera prst="orthographicFront"/>
                <a:lightRig rig="threePt" dir="t"/>
              </a:scene3d>
              <a:sp3d contourW="12700"/>
            </a:bodyPr>
            <a:lstStyle/>
            <a:p>
              <a:pPr>
                <a:lnSpc>
                  <a:spcPct val="120000"/>
                </a:lnSpc>
              </a:pPr>
              <a:r>
                <a:rPr lang="en-US" altLang="zh-CN" b="1" dirty="0" err="1">
                  <a:solidFill>
                    <a:schemeClr val="bg1"/>
                  </a:solidFill>
                </a:rPr>
                <a:t>CyclicBarrier</a:t>
              </a:r>
              <a:r>
                <a:rPr lang="en-US" altLang="zh-CN" b="1" dirty="0">
                  <a:solidFill>
                    <a:schemeClr val="bg1"/>
                  </a:solidFill>
                </a:rPr>
                <a:t> </a:t>
              </a:r>
              <a:r>
                <a:rPr lang="zh-CN" altLang="en-US" b="1" dirty="0">
                  <a:solidFill>
                    <a:schemeClr val="bg1"/>
                  </a:solidFill>
                </a:rPr>
                <a:t>侧重点是线程</a:t>
              </a:r>
              <a:endParaRPr lang="zh-CN" altLang="en-US" b="1" dirty="0">
                <a:solidFill>
                  <a:schemeClr val="bg1"/>
                </a:solidFill>
                <a:latin typeface="Arial" panose="020B0604020202020204"/>
                <a:ea typeface="微软雅黑" panose="020B0503020204020204" charset="-122"/>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3"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3)">
                                      <p:cBhvr>
                                        <p:cTn id="7" dur="2000"/>
                                        <p:tgtEl>
                                          <p:spTgt spid="3"/>
                                        </p:tgtEl>
                                      </p:cBhvr>
                                    </p:animEffect>
                                  </p:childTnLst>
                                </p:cTn>
                              </p:par>
                              <p:par>
                                <p:cTn id="8" presetID="21" presetClass="entr" presetSubtype="8" fill="hold" grpId="0" nodeType="withEffect">
                                  <p:stCondLst>
                                    <p:cond delay="1000"/>
                                  </p:stCondLst>
                                  <p:childTnLst>
                                    <p:set>
                                      <p:cBhvr>
                                        <p:cTn id="9" dur="1" fill="hold">
                                          <p:stCondLst>
                                            <p:cond delay="0"/>
                                          </p:stCondLst>
                                        </p:cTn>
                                        <p:tgtEl>
                                          <p:spTgt spid="4"/>
                                        </p:tgtEl>
                                        <p:attrNameLst>
                                          <p:attrName>style.visibility</p:attrName>
                                        </p:attrNameLst>
                                      </p:cBhvr>
                                      <p:to>
                                        <p:strVal val="visible"/>
                                      </p:to>
                                    </p:set>
                                    <p:animEffect transition="in" filter="wheel(8)">
                                      <p:cBhvr>
                                        <p:cTn id="10" dur="2000"/>
                                        <p:tgtEl>
                                          <p:spTgt spid="4"/>
                                        </p:tgtEl>
                                      </p:cBhvr>
                                    </p:animEffect>
                                  </p:childTnLst>
                                </p:cTn>
                              </p:par>
                              <p:par>
                                <p:cTn id="11" presetID="53" presetClass="entr" presetSubtype="16" fill="hold" grpId="0" nodeType="withEffect">
                                  <p:stCondLst>
                                    <p:cond delay="3000"/>
                                  </p:stCondLst>
                                  <p:childTnLst>
                                    <p:set>
                                      <p:cBhvr>
                                        <p:cTn id="12" dur="1" fill="hold">
                                          <p:stCondLst>
                                            <p:cond delay="0"/>
                                          </p:stCondLst>
                                        </p:cTn>
                                        <p:tgtEl>
                                          <p:spTgt spid="48"/>
                                        </p:tgtEl>
                                        <p:attrNameLst>
                                          <p:attrName>style.visibility</p:attrName>
                                        </p:attrNameLst>
                                      </p:cBhvr>
                                      <p:to>
                                        <p:strVal val="visible"/>
                                      </p:to>
                                    </p:set>
                                    <p:anim calcmode="lin" valueType="num">
                                      <p:cBhvr>
                                        <p:cTn id="13" dur="500" fill="hold"/>
                                        <p:tgtEl>
                                          <p:spTgt spid="48"/>
                                        </p:tgtEl>
                                        <p:attrNameLst>
                                          <p:attrName>ppt_w</p:attrName>
                                        </p:attrNameLst>
                                      </p:cBhvr>
                                      <p:tavLst>
                                        <p:tav tm="0">
                                          <p:val>
                                            <p:fltVal val="0"/>
                                          </p:val>
                                        </p:tav>
                                        <p:tav tm="100000">
                                          <p:val>
                                            <p:strVal val="#ppt_w"/>
                                          </p:val>
                                        </p:tav>
                                      </p:tavLst>
                                    </p:anim>
                                    <p:anim calcmode="lin" valueType="num">
                                      <p:cBhvr>
                                        <p:cTn id="14" dur="500" fill="hold"/>
                                        <p:tgtEl>
                                          <p:spTgt spid="48"/>
                                        </p:tgtEl>
                                        <p:attrNameLst>
                                          <p:attrName>ppt_h</p:attrName>
                                        </p:attrNameLst>
                                      </p:cBhvr>
                                      <p:tavLst>
                                        <p:tav tm="0">
                                          <p:val>
                                            <p:fltVal val="0"/>
                                          </p:val>
                                        </p:tav>
                                        <p:tav tm="100000">
                                          <p:val>
                                            <p:strVal val="#ppt_h"/>
                                          </p:val>
                                        </p:tav>
                                      </p:tavLst>
                                    </p:anim>
                                    <p:animEffect transition="in" filter="fade">
                                      <p:cBhvr>
                                        <p:cTn id="15" dur="500"/>
                                        <p:tgtEl>
                                          <p:spTgt spid="48"/>
                                        </p:tgtEl>
                                      </p:cBhvr>
                                    </p:animEffect>
                                  </p:childTnLst>
                                </p:cTn>
                              </p:par>
                              <p:par>
                                <p:cTn id="16" presetID="53" presetClass="entr" presetSubtype="16" fill="hold" grpId="0" nodeType="withEffect">
                                  <p:stCondLst>
                                    <p:cond delay="3000"/>
                                  </p:stCondLst>
                                  <p:childTnLst>
                                    <p:set>
                                      <p:cBhvr>
                                        <p:cTn id="17" dur="1" fill="hold">
                                          <p:stCondLst>
                                            <p:cond delay="0"/>
                                          </p:stCondLst>
                                        </p:cTn>
                                        <p:tgtEl>
                                          <p:spTgt spid="49"/>
                                        </p:tgtEl>
                                        <p:attrNameLst>
                                          <p:attrName>style.visibility</p:attrName>
                                        </p:attrNameLst>
                                      </p:cBhvr>
                                      <p:to>
                                        <p:strVal val="visible"/>
                                      </p:to>
                                    </p:set>
                                    <p:anim calcmode="lin" valueType="num">
                                      <p:cBhvr>
                                        <p:cTn id="18" dur="500" fill="hold"/>
                                        <p:tgtEl>
                                          <p:spTgt spid="49"/>
                                        </p:tgtEl>
                                        <p:attrNameLst>
                                          <p:attrName>ppt_w</p:attrName>
                                        </p:attrNameLst>
                                      </p:cBhvr>
                                      <p:tavLst>
                                        <p:tav tm="0">
                                          <p:val>
                                            <p:fltVal val="0"/>
                                          </p:val>
                                        </p:tav>
                                        <p:tav tm="100000">
                                          <p:val>
                                            <p:strVal val="#ppt_w"/>
                                          </p:val>
                                        </p:tav>
                                      </p:tavLst>
                                    </p:anim>
                                    <p:anim calcmode="lin" valueType="num">
                                      <p:cBhvr>
                                        <p:cTn id="19" dur="500" fill="hold"/>
                                        <p:tgtEl>
                                          <p:spTgt spid="49"/>
                                        </p:tgtEl>
                                        <p:attrNameLst>
                                          <p:attrName>ppt_h</p:attrName>
                                        </p:attrNameLst>
                                      </p:cBhvr>
                                      <p:tavLst>
                                        <p:tav tm="0">
                                          <p:val>
                                            <p:fltVal val="0"/>
                                          </p:val>
                                        </p:tav>
                                        <p:tav tm="100000">
                                          <p:val>
                                            <p:strVal val="#ppt_h"/>
                                          </p:val>
                                        </p:tav>
                                      </p:tavLst>
                                    </p:anim>
                                    <p:animEffect transition="in" filter="fade">
                                      <p:cBhvr>
                                        <p:cTn id="20" dur="500"/>
                                        <p:tgtEl>
                                          <p:spTgt spid="49"/>
                                        </p:tgtEl>
                                      </p:cBhvr>
                                    </p:animEffect>
                                  </p:childTnLst>
                                </p:cTn>
                              </p:par>
                              <p:par>
                                <p:cTn id="21" presetID="22" presetClass="entr" presetSubtype="8" fill="hold" nodeType="withEffect">
                                  <p:stCondLst>
                                    <p:cond delay="3900"/>
                                  </p:stCondLst>
                                  <p:childTnLst>
                                    <p:set>
                                      <p:cBhvr>
                                        <p:cTn id="22" dur="1" fill="hold">
                                          <p:stCondLst>
                                            <p:cond delay="0"/>
                                          </p:stCondLst>
                                        </p:cTn>
                                        <p:tgtEl>
                                          <p:spTgt spid="7"/>
                                        </p:tgtEl>
                                        <p:attrNameLst>
                                          <p:attrName>style.visibility</p:attrName>
                                        </p:attrNameLst>
                                      </p:cBhvr>
                                      <p:to>
                                        <p:strVal val="visible"/>
                                      </p:to>
                                    </p:set>
                                    <p:animEffect transition="in" filter="wipe(left)">
                                      <p:cBhvr>
                                        <p:cTn id="23" dur="500"/>
                                        <p:tgtEl>
                                          <p:spTgt spid="7"/>
                                        </p:tgtEl>
                                      </p:cBhvr>
                                    </p:animEffect>
                                  </p:childTnLst>
                                </p:cTn>
                              </p:par>
                              <p:par>
                                <p:cTn id="24" presetID="22" presetClass="entr" presetSubtype="1" fill="hold" nodeType="withEffect">
                                  <p:stCondLst>
                                    <p:cond delay="5300"/>
                                  </p:stCondLst>
                                  <p:childTnLst>
                                    <p:set>
                                      <p:cBhvr>
                                        <p:cTn id="25" dur="1" fill="hold">
                                          <p:stCondLst>
                                            <p:cond delay="0"/>
                                          </p:stCondLst>
                                        </p:cTn>
                                        <p:tgtEl>
                                          <p:spTgt spid="17"/>
                                        </p:tgtEl>
                                        <p:attrNameLst>
                                          <p:attrName>style.visibility</p:attrName>
                                        </p:attrNameLst>
                                      </p:cBhvr>
                                      <p:to>
                                        <p:strVal val="visible"/>
                                      </p:to>
                                    </p:set>
                                    <p:animEffect transition="in" filter="wipe(up)">
                                      <p:cBhvr>
                                        <p:cTn id="26" dur="500"/>
                                        <p:tgtEl>
                                          <p:spTgt spid="17"/>
                                        </p:tgtEl>
                                      </p:cBhvr>
                                    </p:animEffect>
                                  </p:childTnLst>
                                </p:cTn>
                              </p:par>
                              <p:par>
                                <p:cTn id="27" presetID="22" presetClass="entr" presetSubtype="1" fill="hold" nodeType="withEffect">
                                  <p:stCondLst>
                                    <p:cond delay="5400"/>
                                  </p:stCondLst>
                                  <p:childTnLst>
                                    <p:set>
                                      <p:cBhvr>
                                        <p:cTn id="28" dur="1" fill="hold">
                                          <p:stCondLst>
                                            <p:cond delay="0"/>
                                          </p:stCondLst>
                                        </p:cTn>
                                        <p:tgtEl>
                                          <p:spTgt spid="19"/>
                                        </p:tgtEl>
                                        <p:attrNameLst>
                                          <p:attrName>style.visibility</p:attrName>
                                        </p:attrNameLst>
                                      </p:cBhvr>
                                      <p:to>
                                        <p:strVal val="visible"/>
                                      </p:to>
                                    </p:set>
                                    <p:animEffect transition="in" filter="wipe(up)">
                                      <p:cBhvr>
                                        <p:cTn id="29" dur="500"/>
                                        <p:tgtEl>
                                          <p:spTgt spid="19"/>
                                        </p:tgtEl>
                                      </p:cBhvr>
                                    </p:animEffect>
                                  </p:childTnLst>
                                </p:cTn>
                              </p:par>
                              <p:par>
                                <p:cTn id="30" presetID="22" presetClass="entr" presetSubtype="1" fill="hold" nodeType="withEffect">
                                  <p:stCondLst>
                                    <p:cond delay="5200"/>
                                  </p:stCondLst>
                                  <p:childTnLst>
                                    <p:set>
                                      <p:cBhvr>
                                        <p:cTn id="31" dur="1" fill="hold">
                                          <p:stCondLst>
                                            <p:cond delay="0"/>
                                          </p:stCondLst>
                                        </p:cTn>
                                        <p:tgtEl>
                                          <p:spTgt spid="23"/>
                                        </p:tgtEl>
                                        <p:attrNameLst>
                                          <p:attrName>style.visibility</p:attrName>
                                        </p:attrNameLst>
                                      </p:cBhvr>
                                      <p:to>
                                        <p:strVal val="visible"/>
                                      </p:to>
                                    </p:set>
                                    <p:animEffect transition="in" filter="wipe(up)">
                                      <p:cBhvr>
                                        <p:cTn id="32" dur="500"/>
                                        <p:tgtEl>
                                          <p:spTgt spid="23"/>
                                        </p:tgtEl>
                                      </p:cBhvr>
                                    </p:animEffect>
                                  </p:childTnLst>
                                </p:cTn>
                              </p:par>
                              <p:par>
                                <p:cTn id="33" presetID="22" presetClass="entr" presetSubtype="1" fill="hold" nodeType="withEffect">
                                  <p:stCondLst>
                                    <p:cond delay="5400"/>
                                  </p:stCondLst>
                                  <p:childTnLst>
                                    <p:set>
                                      <p:cBhvr>
                                        <p:cTn id="34" dur="1" fill="hold">
                                          <p:stCondLst>
                                            <p:cond delay="0"/>
                                          </p:stCondLst>
                                        </p:cTn>
                                        <p:tgtEl>
                                          <p:spTgt spid="20"/>
                                        </p:tgtEl>
                                        <p:attrNameLst>
                                          <p:attrName>style.visibility</p:attrName>
                                        </p:attrNameLst>
                                      </p:cBhvr>
                                      <p:to>
                                        <p:strVal val="visible"/>
                                      </p:to>
                                    </p:set>
                                    <p:animEffect transition="in" filter="wipe(up)">
                                      <p:cBhvr>
                                        <p:cTn id="35" dur="500"/>
                                        <p:tgtEl>
                                          <p:spTgt spid="20"/>
                                        </p:tgtEl>
                                      </p:cBhvr>
                                    </p:animEffect>
                                  </p:childTnLst>
                                </p:cTn>
                              </p:par>
                              <p:par>
                                <p:cTn id="36" presetID="10" presetClass="entr" presetSubtype="0" fill="hold" grpId="0" nodeType="withEffect">
                                  <p:stCondLst>
                                    <p:cond delay="550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par>
                                <p:cTn id="39" presetID="10" presetClass="entr" presetSubtype="0" fill="hold" grpId="0" nodeType="withEffect">
                                  <p:stCondLst>
                                    <p:cond delay="540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500"/>
                                        <p:tgtEl>
                                          <p:spTgt spid="24"/>
                                        </p:tgtEl>
                                      </p:cBhvr>
                                    </p:animEffect>
                                  </p:childTnLst>
                                </p:cTn>
                              </p:par>
                              <p:par>
                                <p:cTn id="42" presetID="10" presetClass="entr" presetSubtype="0" fill="hold" grpId="0" nodeType="withEffect">
                                  <p:stCondLst>
                                    <p:cond delay="560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21" presetClass="entr" presetSubtype="3"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wheel(3)">
                                      <p:cBhvr>
                                        <p:cTn id="47" dur="2000"/>
                                        <p:tgtEl>
                                          <p:spTgt spid="41"/>
                                        </p:tgtEl>
                                      </p:cBhvr>
                                    </p:animEffect>
                                  </p:childTnLst>
                                </p:cTn>
                              </p:par>
                              <p:par>
                                <p:cTn id="48" presetID="21" presetClass="entr" presetSubtype="8" fill="hold" grpId="0" nodeType="withEffect">
                                  <p:stCondLst>
                                    <p:cond delay="1000"/>
                                  </p:stCondLst>
                                  <p:childTnLst>
                                    <p:set>
                                      <p:cBhvr>
                                        <p:cTn id="49" dur="1" fill="hold">
                                          <p:stCondLst>
                                            <p:cond delay="0"/>
                                          </p:stCondLst>
                                        </p:cTn>
                                        <p:tgtEl>
                                          <p:spTgt spid="42"/>
                                        </p:tgtEl>
                                        <p:attrNameLst>
                                          <p:attrName>style.visibility</p:attrName>
                                        </p:attrNameLst>
                                      </p:cBhvr>
                                      <p:to>
                                        <p:strVal val="visible"/>
                                      </p:to>
                                    </p:set>
                                    <p:animEffect transition="in" filter="wheel(8)">
                                      <p:cBhvr>
                                        <p:cTn id="50" dur="2000"/>
                                        <p:tgtEl>
                                          <p:spTgt spid="42"/>
                                        </p:tgtEl>
                                      </p:cBhvr>
                                    </p:animEffect>
                                  </p:childTnLst>
                                </p:cTn>
                              </p:par>
                              <p:par>
                                <p:cTn id="51" presetID="22" presetClass="entr" presetSubtype="8" fill="hold" nodeType="withEffect">
                                  <p:stCondLst>
                                    <p:cond delay="3900"/>
                                  </p:stCondLst>
                                  <p:childTnLst>
                                    <p:set>
                                      <p:cBhvr>
                                        <p:cTn id="52" dur="1" fill="hold">
                                          <p:stCondLst>
                                            <p:cond delay="0"/>
                                          </p:stCondLst>
                                        </p:cTn>
                                        <p:tgtEl>
                                          <p:spTgt spid="43"/>
                                        </p:tgtEl>
                                        <p:attrNameLst>
                                          <p:attrName>style.visibility</p:attrName>
                                        </p:attrNameLst>
                                      </p:cBhvr>
                                      <p:to>
                                        <p:strVal val="visible"/>
                                      </p:to>
                                    </p:set>
                                    <p:animEffect transition="in" filter="wipe(left)">
                                      <p:cBhvr>
                                        <p:cTn id="53" dur="500"/>
                                        <p:tgtEl>
                                          <p:spTgt spid="43"/>
                                        </p:tgtEl>
                                      </p:cBhvr>
                                    </p:animEffect>
                                  </p:childTnLst>
                                </p:cTn>
                              </p:par>
                              <p:par>
                                <p:cTn id="54" presetID="22" presetClass="entr" presetSubtype="8" fill="hold" nodeType="withEffect">
                                  <p:stCondLst>
                                    <p:cond delay="4500"/>
                                  </p:stCondLst>
                                  <p:childTnLst>
                                    <p:set>
                                      <p:cBhvr>
                                        <p:cTn id="55" dur="1" fill="hold">
                                          <p:stCondLst>
                                            <p:cond delay="0"/>
                                          </p:stCondLst>
                                        </p:cTn>
                                        <p:tgtEl>
                                          <p:spTgt spid="35"/>
                                        </p:tgtEl>
                                        <p:attrNameLst>
                                          <p:attrName>style.visibility</p:attrName>
                                        </p:attrNameLst>
                                      </p:cBhvr>
                                      <p:to>
                                        <p:strVal val="visible"/>
                                      </p:to>
                                    </p:set>
                                    <p:animEffect transition="in" filter="wipe(left)">
                                      <p:cBhvr>
                                        <p:cTn id="56" dur="500"/>
                                        <p:tgtEl>
                                          <p:spTgt spid="35"/>
                                        </p:tgtEl>
                                      </p:cBhvr>
                                    </p:animEffect>
                                  </p:childTnLst>
                                </p:cTn>
                              </p:par>
                              <p:par>
                                <p:cTn id="57" presetID="22" presetClass="entr" presetSubtype="8" fill="hold" nodeType="withEffect">
                                  <p:stCondLst>
                                    <p:cond delay="4500"/>
                                  </p:stCondLst>
                                  <p:childTnLst>
                                    <p:set>
                                      <p:cBhvr>
                                        <p:cTn id="58" dur="1" fill="hold">
                                          <p:stCondLst>
                                            <p:cond delay="0"/>
                                          </p:stCondLst>
                                        </p:cTn>
                                        <p:tgtEl>
                                          <p:spTgt spid="45"/>
                                        </p:tgtEl>
                                        <p:attrNameLst>
                                          <p:attrName>style.visibility</p:attrName>
                                        </p:attrNameLst>
                                      </p:cBhvr>
                                      <p:to>
                                        <p:strVal val="visible"/>
                                      </p:to>
                                    </p:set>
                                    <p:animEffect transition="in" filter="wipe(left)">
                                      <p:cBhvr>
                                        <p:cTn id="5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21" grpId="0" animBg="1"/>
      <p:bldP spid="22" grpId="0" animBg="1"/>
      <p:bldP spid="24" grpId="0" animBg="1"/>
      <p:bldP spid="48" grpId="0" animBg="1"/>
      <p:bldP spid="41" grpId="0" animBg="1"/>
      <p:bldP spid="42" grpId="0" animBg="1"/>
      <p:bldP spid="49" grpId="0" animBg="1"/>
    </p:bldLst>
  </p:timing>
</p:sld>
</file>

<file path=ppt/tags/tag1.xml><?xml version="1.0" encoding="utf-8"?>
<p:tagLst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3544</Words>
  <Application>WPS 演示</Application>
  <PresentationFormat>宽屏</PresentationFormat>
  <Paragraphs>209</Paragraphs>
  <Slides>24</Slides>
  <Notes>31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24</vt:i4>
      </vt:variant>
    </vt:vector>
  </HeadingPairs>
  <TitlesOfParts>
    <vt:vector size="36" baseType="lpstr">
      <vt:lpstr>Arial</vt:lpstr>
      <vt:lpstr>宋体</vt:lpstr>
      <vt:lpstr>Wingdings</vt:lpstr>
      <vt:lpstr>汉仪菱心体简</vt:lpstr>
      <vt:lpstr>Agency FB</vt:lpstr>
      <vt:lpstr>微软雅黑</vt:lpstr>
      <vt:lpstr>Arial</vt:lpstr>
      <vt:lpstr>Arial Unicode MS</vt:lpstr>
      <vt:lpstr>等线</vt:lpstr>
      <vt:lpstr>Calibri</vt:lpstr>
      <vt:lpstr>锐字锐线俏皮简1.0</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追风</cp:lastModifiedBy>
  <cp:revision>10</cp:revision>
  <dcterms:created xsi:type="dcterms:W3CDTF">2017-06-01T06:59:00Z</dcterms:created>
  <dcterms:modified xsi:type="dcterms:W3CDTF">2019-12-20T04:55:13Z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2052-11.1.0.9209</vt:lpwstr>
  </property>
</Properties>
</file>

<file path=docProps/thumbnail.jpeg>
</file>